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  <p:sldMasterId id="2147483653" r:id="rId3"/>
  </p:sldMasterIdLst>
  <p:notesMasterIdLst>
    <p:notesMasterId r:id="rId37"/>
  </p:notesMasterIdLst>
  <p:handoutMasterIdLst>
    <p:handoutMasterId r:id="rId38"/>
  </p:handoutMasterIdLst>
  <p:sldIdLst>
    <p:sldId id="256" r:id="rId4"/>
    <p:sldId id="261" r:id="rId5"/>
    <p:sldId id="301" r:id="rId6"/>
    <p:sldId id="305" r:id="rId7"/>
    <p:sldId id="327" r:id="rId8"/>
    <p:sldId id="322" r:id="rId9"/>
    <p:sldId id="297" r:id="rId10"/>
    <p:sldId id="321" r:id="rId11"/>
    <p:sldId id="296" r:id="rId12"/>
    <p:sldId id="328" r:id="rId13"/>
    <p:sldId id="361" r:id="rId14"/>
    <p:sldId id="329" r:id="rId15"/>
    <p:sldId id="330" r:id="rId16"/>
    <p:sldId id="331" r:id="rId17"/>
    <p:sldId id="332" r:id="rId18"/>
    <p:sldId id="333" r:id="rId19"/>
    <p:sldId id="334" r:id="rId20"/>
    <p:sldId id="335" r:id="rId21"/>
    <p:sldId id="357" r:id="rId22"/>
    <p:sldId id="337" r:id="rId23"/>
    <p:sldId id="336" r:id="rId24"/>
    <p:sldId id="341" r:id="rId25"/>
    <p:sldId id="342" r:id="rId26"/>
    <p:sldId id="343" r:id="rId27"/>
    <p:sldId id="344" r:id="rId28"/>
    <p:sldId id="345" r:id="rId29"/>
    <p:sldId id="346" r:id="rId30"/>
    <p:sldId id="347" r:id="rId31"/>
    <p:sldId id="351" r:id="rId32"/>
    <p:sldId id="358" r:id="rId33"/>
    <p:sldId id="359" r:id="rId34"/>
    <p:sldId id="294" r:id="rId35"/>
    <p:sldId id="262" r:id="rId36"/>
  </p:sldIdLst>
  <p:sldSz cx="12190413" cy="6859588"/>
  <p:notesSz cx="6858000" cy="9144000"/>
  <p:defaultTextStyle>
    <a:defPPr>
      <a:defRPr lang="ko-KR"/>
    </a:defPPr>
    <a:lvl1pPr marL="0" algn="l" defTabSz="1219170" rtl="0" eaLnBrk="1" latinLnBrk="1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1219170" rtl="0" eaLnBrk="1" latinLnBrk="1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1219170" rtl="0" eaLnBrk="1" latinLnBrk="1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1219170" rtl="0" eaLnBrk="1" latinLnBrk="1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1219170" rtl="0" eaLnBrk="1" latinLnBrk="1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1219170" rtl="0" eaLnBrk="1" latinLnBrk="1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1219170" rtl="0" eaLnBrk="1" latinLnBrk="1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1219170" rtl="0" eaLnBrk="1" latinLnBrk="1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1219170" rtl="0" eaLnBrk="1" latinLnBrk="1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2161">
          <p15:clr>
            <a:srgbClr val="A4A3A4"/>
          </p15:clr>
        </p15:guide>
        <p15:guide id="4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15A1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F1AB2-1976-4502-BF36-3FF5EA218861}" styleName="보통 스타일 4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6E25E649-3F16-4E02-A733-19D2CDBF48F0}" styleName="보통 스타일 3 - 강조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보통 스타일 1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26" autoAdjust="0"/>
    <p:restoredTop sz="99264" autoAdjust="0"/>
  </p:normalViewPr>
  <p:slideViewPr>
    <p:cSldViewPr>
      <p:cViewPr varScale="1">
        <p:scale>
          <a:sx n="87" d="100"/>
          <a:sy n="87" d="100"/>
        </p:scale>
        <p:origin x="494" y="62"/>
      </p:cViewPr>
      <p:guideLst>
        <p:guide orient="horz" pos="1620"/>
        <p:guide pos="2880"/>
        <p:guide orient="horz" pos="2161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83" d="100"/>
          <a:sy n="83" d="100"/>
        </p:scale>
        <p:origin x="474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presProps" Target="presProps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tableStyles" Target="tableStyle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handoutMaster" Target="handoutMasters/handoutMaster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_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_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3.2531107654705034E-3"/>
          <c:w val="1"/>
          <c:h val="0.96483951277187252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%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</c:spPr>
            <c:extLst>
              <c:ext xmlns:c16="http://schemas.microsoft.com/office/drawing/2014/chart" uri="{C3380CC4-5D6E-409C-BE32-E72D297353CC}">
                <c16:uniqueId val="{00000001-E397-4688-8AB3-94160D2F3EF2}"/>
              </c:ext>
            </c:extLst>
          </c:dPt>
          <c:dPt>
            <c:idx val="1"/>
            <c:bubble3D val="0"/>
            <c:spPr>
              <a:solidFill>
                <a:schemeClr val="bg1">
                  <a:lumMod val="95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3-E397-4688-8AB3-94160D2F3EF2}"/>
              </c:ext>
            </c:extLst>
          </c:dPt>
          <c:cat>
            <c:strRef>
              <c:f>Sheet1!$A$2:$A$3</c:f>
              <c:strCache>
                <c:ptCount val="2"/>
                <c:pt idx="0">
                  <c:v>colored</c:v>
                </c:pt>
                <c:pt idx="1">
                  <c:v>blank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60</c:v>
                </c:pt>
                <c:pt idx="1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E397-4688-8AB3-94160D2F3EF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3.2531107654705034E-3"/>
          <c:w val="1"/>
          <c:h val="0.96483951277187252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%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</c:spPr>
            <c:extLst>
              <c:ext xmlns:c16="http://schemas.microsoft.com/office/drawing/2014/chart" uri="{C3380CC4-5D6E-409C-BE32-E72D297353CC}">
                <c16:uniqueId val="{00000001-E397-4688-8AB3-94160D2F3EF2}"/>
              </c:ext>
            </c:extLst>
          </c:dPt>
          <c:dPt>
            <c:idx val="1"/>
            <c:bubble3D val="0"/>
            <c:spPr>
              <a:solidFill>
                <a:schemeClr val="bg1">
                  <a:lumMod val="95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3-E397-4688-8AB3-94160D2F3EF2}"/>
              </c:ext>
            </c:extLst>
          </c:dPt>
          <c:cat>
            <c:strRef>
              <c:f>Sheet1!$A$2:$A$3</c:f>
              <c:strCache>
                <c:ptCount val="2"/>
                <c:pt idx="0">
                  <c:v>colored</c:v>
                </c:pt>
                <c:pt idx="1">
                  <c:v>blank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E397-4688-8AB3-94160D2F3EF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3FC051B8-11DC-459A-A28E-F7D258C7D53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F659CC9-39DD-4306-BEDB-17D60F687E6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C86991-E156-4BE0-9C0D-02AFA4CF96F9}" type="datetimeFigureOut">
              <a:rPr lang="ko-KR" altLang="en-US" smtClean="0"/>
              <a:t>2018-05-31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40DBAB0-3D44-4A83-AE92-6B356504C96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7AF76F5-ADA4-4AAB-ABA0-41F8A5EFB11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083C48-3F79-4EB3-B071-098702D31D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91099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7B1975-68C0-414B-B1C2-C862D46E48C1}" type="datetimeFigureOut">
              <a:rPr lang="ko-KR" altLang="en-US" smtClean="0"/>
              <a:t>2018-05-31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308FDA-B013-4C2C-92F7-C97E04862B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11795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08FDA-B013-4C2C-92F7-C97E04862B30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23431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295767"/>
            <a:ext cx="335316" cy="240082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ko-KR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527510" y="409378"/>
            <a:ext cx="4799908" cy="1536526"/>
          </a:xfrm>
          <a:prstGeom prst="rect">
            <a:avLst/>
          </a:prstGeom>
        </p:spPr>
        <p:txBody>
          <a:bodyPr lIns="121917" tIns="60958" rIns="121917" bIns="60958" anchor="ctr"/>
          <a:lstStyle>
            <a:lvl1pPr marL="0" indent="0" algn="l">
              <a:lnSpc>
                <a:spcPct val="100000"/>
              </a:lnSpc>
              <a:buNone/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>
                <a:ea typeface="+mn-ea"/>
              </a:rPr>
              <a:t>FREE PPT TEMPLATES</a:t>
            </a:r>
            <a:endParaRPr lang="en-US" altLang="ko-KR" b="1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27313" y="1900683"/>
            <a:ext cx="4799908" cy="672230"/>
          </a:xfrm>
          <a:prstGeom prst="rect">
            <a:avLst/>
          </a:prstGeom>
        </p:spPr>
        <p:txBody>
          <a:bodyPr lIns="121917" tIns="60958" rIns="121917" bIns="60958" anchor="ctr"/>
          <a:lstStyle>
            <a:lvl1pPr marL="0" indent="0" algn="l">
              <a:spcBef>
                <a:spcPts val="0"/>
              </a:spcBef>
              <a:buNone/>
              <a:defRPr sz="19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>
              <a:spcBef>
                <a:spcPts val="0"/>
              </a:spcBef>
              <a:defRPr/>
            </a:pPr>
            <a:r>
              <a:rPr lang="en-US" altLang="ko-KR" sz="1900" b="1" dirty="0"/>
              <a:t>INSERT THE TITLE </a:t>
            </a:r>
          </a:p>
          <a:p>
            <a:pPr>
              <a:spcBef>
                <a:spcPts val="0"/>
              </a:spcBef>
              <a:defRPr/>
            </a:pPr>
            <a:r>
              <a:rPr lang="en-US" altLang="ko-KR" sz="1900" b="1" dirty="0"/>
              <a:t>OF YOUR PRESENTATION HERE</a:t>
            </a:r>
            <a:endParaRPr lang="en-US" altLang="ko-KR" sz="1900" dirty="0"/>
          </a:p>
        </p:txBody>
      </p:sp>
    </p:spTree>
    <p:extLst>
      <p:ext uri="{BB962C8B-B14F-4D97-AF65-F5344CB8AC3E}">
        <p14:creationId xmlns:p14="http://schemas.microsoft.com/office/powerpoint/2010/main" val="41627365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s and Conten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4406952" y="0"/>
            <a:ext cx="3376510" cy="220851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121917" tIns="60958" rIns="121917" bIns="60958"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00"/>
            </a:lvl2pPr>
            <a:lvl3pPr marL="1219170" indent="0">
              <a:buNone/>
              <a:defRPr sz="3200"/>
            </a:lvl3pPr>
            <a:lvl4pPr marL="1828754" indent="0">
              <a:buNone/>
              <a:defRPr sz="2700"/>
            </a:lvl4pPr>
            <a:lvl5pPr marL="2438339" indent="0">
              <a:buNone/>
              <a:defRPr sz="2700"/>
            </a:lvl5pPr>
            <a:lvl6pPr marL="3047924" indent="0">
              <a:buNone/>
              <a:defRPr sz="2700"/>
            </a:lvl6pPr>
            <a:lvl7pPr marL="3657509" indent="0">
              <a:buNone/>
              <a:defRPr sz="2700"/>
            </a:lvl7pPr>
            <a:lvl8pPr marL="4267093" indent="0">
              <a:buNone/>
              <a:defRPr sz="2700"/>
            </a:lvl8pPr>
            <a:lvl9pPr marL="4876678" indent="0">
              <a:buNone/>
              <a:defRPr sz="27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4406952" y="2325539"/>
            <a:ext cx="3376510" cy="220851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121917" tIns="60958" rIns="121917" bIns="60958"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00"/>
            </a:lvl2pPr>
            <a:lvl3pPr marL="1219170" indent="0">
              <a:buNone/>
              <a:defRPr sz="3200"/>
            </a:lvl3pPr>
            <a:lvl4pPr marL="1828754" indent="0">
              <a:buNone/>
              <a:defRPr sz="2700"/>
            </a:lvl4pPr>
            <a:lvl5pPr marL="2438339" indent="0">
              <a:buNone/>
              <a:defRPr sz="2700"/>
            </a:lvl5pPr>
            <a:lvl6pPr marL="3047924" indent="0">
              <a:buNone/>
              <a:defRPr sz="2700"/>
            </a:lvl6pPr>
            <a:lvl7pPr marL="3657509" indent="0">
              <a:buNone/>
              <a:defRPr sz="2700"/>
            </a:lvl7pPr>
            <a:lvl8pPr marL="4267093" indent="0">
              <a:buNone/>
              <a:defRPr sz="2700"/>
            </a:lvl8pPr>
            <a:lvl9pPr marL="4876678" indent="0">
              <a:buNone/>
              <a:defRPr sz="27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4406952" y="4651077"/>
            <a:ext cx="3376510" cy="220851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121917" tIns="60958" rIns="121917" bIns="60958"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00"/>
            </a:lvl2pPr>
            <a:lvl3pPr marL="1219170" indent="0">
              <a:buNone/>
              <a:defRPr sz="3200"/>
            </a:lvl3pPr>
            <a:lvl4pPr marL="1828754" indent="0">
              <a:buNone/>
              <a:defRPr sz="2700"/>
            </a:lvl4pPr>
            <a:lvl5pPr marL="2438339" indent="0">
              <a:buNone/>
              <a:defRPr sz="2700"/>
            </a:lvl5pPr>
            <a:lvl6pPr marL="3047924" indent="0">
              <a:buNone/>
              <a:defRPr sz="2700"/>
            </a:lvl6pPr>
            <a:lvl7pPr marL="3657509" indent="0">
              <a:buNone/>
              <a:defRPr sz="2700"/>
            </a:lvl7pPr>
            <a:lvl8pPr marL="4267093" indent="0">
              <a:buNone/>
              <a:defRPr sz="2700"/>
            </a:lvl8pPr>
            <a:lvl9pPr marL="4876678" indent="0">
              <a:buNone/>
              <a:defRPr sz="27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764816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s and Conten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0"/>
            <a:ext cx="12190413" cy="333376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121917" tIns="60958" rIns="121917" bIns="60958" anchor="ctr"/>
          <a:lstStyle>
            <a:lvl1pPr marL="0" indent="0" algn="ctr">
              <a:buNone/>
              <a:defRPr sz="24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00"/>
            </a:lvl2pPr>
            <a:lvl3pPr marL="1219170" indent="0">
              <a:buNone/>
              <a:defRPr sz="3200"/>
            </a:lvl3pPr>
            <a:lvl4pPr marL="1828754" indent="0">
              <a:buNone/>
              <a:defRPr sz="2700"/>
            </a:lvl4pPr>
            <a:lvl5pPr marL="2438339" indent="0">
              <a:buNone/>
              <a:defRPr sz="2700"/>
            </a:lvl5pPr>
            <a:lvl6pPr marL="3047924" indent="0">
              <a:buNone/>
              <a:defRPr sz="2700"/>
            </a:lvl6pPr>
            <a:lvl7pPr marL="3657509" indent="0">
              <a:buNone/>
              <a:defRPr sz="2700"/>
            </a:lvl7pPr>
            <a:lvl8pPr marL="4267093" indent="0">
              <a:buNone/>
              <a:defRPr sz="2700"/>
            </a:lvl8pPr>
            <a:lvl9pPr marL="4876678" indent="0">
              <a:buNone/>
              <a:defRPr sz="27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637853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s and Conten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7783461" y="0"/>
            <a:ext cx="4406952" cy="68595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17" tIns="60958" rIns="121917" bIns="6095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4406952" y="0"/>
            <a:ext cx="3376510" cy="68595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121917" tIns="60958" rIns="121917" bIns="60958"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00"/>
            </a:lvl2pPr>
            <a:lvl3pPr marL="1219170" indent="0">
              <a:buNone/>
              <a:defRPr sz="3200"/>
            </a:lvl3pPr>
            <a:lvl4pPr marL="1828754" indent="0">
              <a:buNone/>
              <a:defRPr sz="2700"/>
            </a:lvl4pPr>
            <a:lvl5pPr marL="2438339" indent="0">
              <a:buNone/>
              <a:defRPr sz="2700"/>
            </a:lvl5pPr>
            <a:lvl6pPr marL="3047924" indent="0">
              <a:buNone/>
              <a:defRPr sz="2700"/>
            </a:lvl6pPr>
            <a:lvl7pPr marL="3657509" indent="0">
              <a:buNone/>
              <a:defRPr sz="2700"/>
            </a:lvl7pPr>
            <a:lvl8pPr marL="4267093" indent="0">
              <a:buNone/>
              <a:defRPr sz="2700"/>
            </a:lvl8pPr>
            <a:lvl9pPr marL="4876678" indent="0">
              <a:buNone/>
              <a:defRPr sz="27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84469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Images and Conten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ame 5"/>
          <p:cNvSpPr/>
          <p:nvPr userDrawn="1"/>
        </p:nvSpPr>
        <p:spPr>
          <a:xfrm>
            <a:off x="1633554" y="1701878"/>
            <a:ext cx="5087338" cy="4417023"/>
          </a:xfrm>
          <a:prstGeom prst="frame">
            <a:avLst>
              <a:gd name="adj1" fmla="val 1918"/>
            </a:avLst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17" tIns="60958" rIns="121917" bIns="6095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969208" y="740873"/>
            <a:ext cx="5087903" cy="4417023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21917" tIns="60958" rIns="121917" bIns="60958"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00"/>
            </a:lvl2pPr>
            <a:lvl3pPr marL="1219170" indent="0">
              <a:buNone/>
              <a:defRPr sz="3200"/>
            </a:lvl3pPr>
            <a:lvl4pPr marL="1828754" indent="0">
              <a:buNone/>
              <a:defRPr sz="2700"/>
            </a:lvl4pPr>
            <a:lvl5pPr marL="2438339" indent="0">
              <a:buNone/>
              <a:defRPr sz="2700"/>
            </a:lvl5pPr>
            <a:lvl6pPr marL="3047924" indent="0">
              <a:buNone/>
              <a:defRPr sz="2700"/>
            </a:lvl6pPr>
            <a:lvl7pPr marL="3657509" indent="0">
              <a:buNone/>
              <a:defRPr sz="2700"/>
            </a:lvl7pPr>
            <a:lvl8pPr marL="4267093" indent="0">
              <a:buNone/>
              <a:defRPr sz="2700"/>
            </a:lvl8pPr>
            <a:lvl9pPr marL="4876678" indent="0">
              <a:buNone/>
              <a:defRPr sz="27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539028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Images and Conten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590793" y="740493"/>
            <a:ext cx="10668211" cy="5579601"/>
          </a:xfrm>
          <a:custGeom>
            <a:avLst/>
            <a:gdLst>
              <a:gd name="connsiteX0" fmla="*/ 0 w 3049200"/>
              <a:gd name="connsiteY0" fmla="*/ 0 h 2088232"/>
              <a:gd name="connsiteX1" fmla="*/ 3049200 w 3049200"/>
              <a:gd name="connsiteY1" fmla="*/ 0 h 2088232"/>
              <a:gd name="connsiteX2" fmla="*/ 3049200 w 3049200"/>
              <a:gd name="connsiteY2" fmla="*/ 2088232 h 2088232"/>
              <a:gd name="connsiteX3" fmla="*/ 0 w 3049200"/>
              <a:gd name="connsiteY3" fmla="*/ 2088232 h 2088232"/>
              <a:gd name="connsiteX4" fmla="*/ 0 w 3049200"/>
              <a:gd name="connsiteY4" fmla="*/ 0 h 2088232"/>
              <a:gd name="connsiteX0" fmla="*/ 19050 w 3068250"/>
              <a:gd name="connsiteY0" fmla="*/ 0 h 4183732"/>
              <a:gd name="connsiteX1" fmla="*/ 3068250 w 3068250"/>
              <a:gd name="connsiteY1" fmla="*/ 0 h 4183732"/>
              <a:gd name="connsiteX2" fmla="*/ 3068250 w 3068250"/>
              <a:gd name="connsiteY2" fmla="*/ 2088232 h 4183732"/>
              <a:gd name="connsiteX3" fmla="*/ 0 w 3068250"/>
              <a:gd name="connsiteY3" fmla="*/ 4183732 h 4183732"/>
              <a:gd name="connsiteX4" fmla="*/ 19050 w 3068250"/>
              <a:gd name="connsiteY4" fmla="*/ 0 h 4183732"/>
              <a:gd name="connsiteX0" fmla="*/ 19050 w 8002200"/>
              <a:gd name="connsiteY0" fmla="*/ 0 h 4183732"/>
              <a:gd name="connsiteX1" fmla="*/ 3068250 w 8002200"/>
              <a:gd name="connsiteY1" fmla="*/ 0 h 4183732"/>
              <a:gd name="connsiteX2" fmla="*/ 8002200 w 8002200"/>
              <a:gd name="connsiteY2" fmla="*/ 4174207 h 4183732"/>
              <a:gd name="connsiteX3" fmla="*/ 0 w 8002200"/>
              <a:gd name="connsiteY3" fmla="*/ 4183732 h 4183732"/>
              <a:gd name="connsiteX4" fmla="*/ 19050 w 8002200"/>
              <a:gd name="connsiteY4" fmla="*/ 0 h 4183732"/>
              <a:gd name="connsiteX0" fmla="*/ 19050 w 8002200"/>
              <a:gd name="connsiteY0" fmla="*/ 0 h 4183732"/>
              <a:gd name="connsiteX1" fmla="*/ 8002200 w 8002200"/>
              <a:gd name="connsiteY1" fmla="*/ 4174207 h 4183732"/>
              <a:gd name="connsiteX2" fmla="*/ 0 w 8002200"/>
              <a:gd name="connsiteY2" fmla="*/ 4183732 h 4183732"/>
              <a:gd name="connsiteX3" fmla="*/ 19050 w 8002200"/>
              <a:gd name="connsiteY3" fmla="*/ 0 h 4183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02200" h="4183732">
                <a:moveTo>
                  <a:pt x="19050" y="0"/>
                </a:moveTo>
                <a:lnTo>
                  <a:pt x="8002200" y="4174207"/>
                </a:lnTo>
                <a:lnTo>
                  <a:pt x="0" y="4183732"/>
                </a:lnTo>
                <a:lnTo>
                  <a:pt x="1905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lIns="121917" tIns="60958" rIns="121917" bIns="959976" anchor="b"/>
          <a:lstStyle>
            <a:lvl1pPr marL="0" indent="0" algn="ctr">
              <a:buNone/>
              <a:defRPr sz="1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00"/>
            </a:lvl2pPr>
            <a:lvl3pPr marL="1219170" indent="0">
              <a:buNone/>
              <a:defRPr sz="3200"/>
            </a:lvl3pPr>
            <a:lvl4pPr marL="1828754" indent="0">
              <a:buNone/>
              <a:defRPr sz="2700"/>
            </a:lvl4pPr>
            <a:lvl5pPr marL="2438339" indent="0">
              <a:buNone/>
              <a:defRPr sz="2700"/>
            </a:lvl5pPr>
            <a:lvl6pPr marL="3047924" indent="0">
              <a:buNone/>
              <a:defRPr sz="2700"/>
            </a:lvl6pPr>
            <a:lvl7pPr marL="3657509" indent="0">
              <a:buNone/>
              <a:defRPr sz="2700"/>
            </a:lvl7pPr>
            <a:lvl8pPr marL="4267093" indent="0">
              <a:buNone/>
              <a:defRPr sz="2700"/>
            </a:lvl8pPr>
            <a:lvl9pPr marL="4876678" indent="0">
              <a:buNone/>
              <a:defRPr sz="27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943111" y="557847"/>
            <a:ext cx="10624565" cy="5552268"/>
          </a:xfrm>
          <a:custGeom>
            <a:avLst/>
            <a:gdLst>
              <a:gd name="connsiteX0" fmla="*/ 0 w 7969461"/>
              <a:gd name="connsiteY0" fmla="*/ 0 h 4163237"/>
              <a:gd name="connsiteX1" fmla="*/ 7969461 w 7969461"/>
              <a:gd name="connsiteY1" fmla="*/ 0 h 4163237"/>
              <a:gd name="connsiteX2" fmla="*/ 7969461 w 7969461"/>
              <a:gd name="connsiteY2" fmla="*/ 4163237 h 4163237"/>
              <a:gd name="connsiteX3" fmla="*/ 0 w 7969461"/>
              <a:gd name="connsiteY3" fmla="*/ 4163237 h 4163237"/>
              <a:gd name="connsiteX4" fmla="*/ 0 w 7969461"/>
              <a:gd name="connsiteY4" fmla="*/ 0 h 4163237"/>
              <a:gd name="connsiteX0" fmla="*/ 0 w 7969461"/>
              <a:gd name="connsiteY0" fmla="*/ 0 h 4163237"/>
              <a:gd name="connsiteX1" fmla="*/ 7969461 w 7969461"/>
              <a:gd name="connsiteY1" fmla="*/ 0 h 4163237"/>
              <a:gd name="connsiteX2" fmla="*/ 7969461 w 7969461"/>
              <a:gd name="connsiteY2" fmla="*/ 4163237 h 4163237"/>
              <a:gd name="connsiteX3" fmla="*/ 0 w 7969461"/>
              <a:gd name="connsiteY3" fmla="*/ 0 h 4163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969461" h="4163237">
                <a:moveTo>
                  <a:pt x="0" y="0"/>
                </a:moveTo>
                <a:lnTo>
                  <a:pt x="7969461" y="0"/>
                </a:lnTo>
                <a:lnTo>
                  <a:pt x="7969461" y="416323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lIns="121917" tIns="959976" rIns="121917" bIns="60958" anchor="t"/>
          <a:lstStyle>
            <a:lvl1pPr marL="0" indent="0" algn="ctr">
              <a:buNone/>
              <a:defRPr sz="1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00"/>
            </a:lvl2pPr>
            <a:lvl3pPr marL="1219170" indent="0">
              <a:buNone/>
              <a:defRPr sz="3200"/>
            </a:lvl3pPr>
            <a:lvl4pPr marL="1828754" indent="0">
              <a:buNone/>
              <a:defRPr sz="2700"/>
            </a:lvl4pPr>
            <a:lvl5pPr marL="2438339" indent="0">
              <a:buNone/>
              <a:defRPr sz="2700"/>
            </a:lvl5pPr>
            <a:lvl6pPr marL="3047924" indent="0">
              <a:buNone/>
              <a:defRPr sz="2700"/>
            </a:lvl6pPr>
            <a:lvl7pPr marL="3657509" indent="0">
              <a:buNone/>
              <a:defRPr sz="2700"/>
            </a:lvl7pPr>
            <a:lvl8pPr marL="4267093" indent="0">
              <a:buNone/>
              <a:defRPr sz="2700"/>
            </a:lvl8pPr>
            <a:lvl9pPr marL="4876678" indent="0">
              <a:buNone/>
              <a:defRPr sz="27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5235375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Images and Conten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2469468"/>
            <a:ext cx="2975613" cy="384088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121917" tIns="60958" rIns="121917" bIns="60958"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00"/>
            </a:lvl2pPr>
            <a:lvl3pPr marL="1219170" indent="0">
              <a:buNone/>
              <a:defRPr sz="3200"/>
            </a:lvl3pPr>
            <a:lvl4pPr marL="1828754" indent="0">
              <a:buNone/>
              <a:defRPr sz="2700"/>
            </a:lvl4pPr>
            <a:lvl5pPr marL="2438339" indent="0">
              <a:buNone/>
              <a:defRPr sz="2700"/>
            </a:lvl5pPr>
            <a:lvl6pPr marL="3047924" indent="0">
              <a:buNone/>
              <a:defRPr sz="2700"/>
            </a:lvl6pPr>
            <a:lvl7pPr marL="3657509" indent="0">
              <a:buNone/>
              <a:defRPr sz="2700"/>
            </a:lvl7pPr>
            <a:lvl8pPr marL="4267093" indent="0">
              <a:buNone/>
              <a:defRPr sz="2700"/>
            </a:lvl8pPr>
            <a:lvl9pPr marL="4876678" indent="0">
              <a:buNone/>
              <a:defRPr sz="27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6143200" y="2469468"/>
            <a:ext cx="2975613" cy="384088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121917" tIns="60958" rIns="121917" bIns="60958"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00"/>
            </a:lvl2pPr>
            <a:lvl3pPr marL="1219170" indent="0">
              <a:buNone/>
              <a:defRPr sz="3200"/>
            </a:lvl3pPr>
            <a:lvl4pPr marL="1828754" indent="0">
              <a:buNone/>
              <a:defRPr sz="2700"/>
            </a:lvl4pPr>
            <a:lvl5pPr marL="2438339" indent="0">
              <a:buNone/>
              <a:defRPr sz="2700"/>
            </a:lvl5pPr>
            <a:lvl6pPr marL="3047924" indent="0">
              <a:buNone/>
              <a:defRPr sz="2700"/>
            </a:lvl6pPr>
            <a:lvl7pPr marL="3657509" indent="0">
              <a:buNone/>
              <a:defRPr sz="2700"/>
            </a:lvl7pPr>
            <a:lvl8pPr marL="4267093" indent="0">
              <a:buNone/>
              <a:defRPr sz="2700"/>
            </a:lvl8pPr>
            <a:lvl9pPr marL="4876678" indent="0">
              <a:buNone/>
              <a:defRPr sz="27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9214800" y="2469468"/>
            <a:ext cx="2975613" cy="384088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121917" tIns="60958" rIns="121917" bIns="60958"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00"/>
            </a:lvl2pPr>
            <a:lvl3pPr marL="1219170" indent="0">
              <a:buNone/>
              <a:defRPr sz="3200"/>
            </a:lvl3pPr>
            <a:lvl4pPr marL="1828754" indent="0">
              <a:buNone/>
              <a:defRPr sz="2700"/>
            </a:lvl4pPr>
            <a:lvl5pPr marL="2438339" indent="0">
              <a:buNone/>
              <a:defRPr sz="2700"/>
            </a:lvl5pPr>
            <a:lvl6pPr marL="3047924" indent="0">
              <a:buNone/>
              <a:defRPr sz="2700"/>
            </a:lvl6pPr>
            <a:lvl7pPr marL="3657509" indent="0">
              <a:buNone/>
              <a:defRPr sz="2700"/>
            </a:lvl7pPr>
            <a:lvl8pPr marL="4267093" indent="0">
              <a:buNone/>
              <a:defRPr sz="2700"/>
            </a:lvl8pPr>
            <a:lvl9pPr marL="4876678" indent="0">
              <a:buNone/>
              <a:defRPr sz="27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3071600" y="2469468"/>
            <a:ext cx="2975613" cy="3840889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17" tIns="60958" rIns="121917" bIns="6095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4BF4C512-4DAE-4643-9257-7408E3DC3D6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64676"/>
            <a:ext cx="12190413" cy="768263"/>
          </a:xfrm>
          <a:prstGeom prst="rect">
            <a:avLst/>
          </a:prstGeom>
        </p:spPr>
        <p:txBody>
          <a:bodyPr lIns="121917" tIns="60958" rIns="121917" bIns="60958" anchor="ctr"/>
          <a:lstStyle>
            <a:lvl1pPr marL="0" indent="0" algn="ctr">
              <a:buNone/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98EDD950-F5C9-45A4-8368-CFD06C27295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932938"/>
            <a:ext cx="12190413" cy="384132"/>
          </a:xfrm>
          <a:prstGeom prst="rect">
            <a:avLst/>
          </a:prstGeom>
        </p:spPr>
        <p:txBody>
          <a:bodyPr lIns="121917" tIns="60958" rIns="121917" bIns="60958" anchor="ctr"/>
          <a:lstStyle>
            <a:lvl1pPr marL="0" indent="0" algn="ctr">
              <a:buNone/>
              <a:defRPr sz="19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254303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64676"/>
            <a:ext cx="12190413" cy="768263"/>
          </a:xfrm>
          <a:prstGeom prst="rect">
            <a:avLst/>
          </a:prstGeom>
        </p:spPr>
        <p:txBody>
          <a:bodyPr lIns="121917" tIns="60958" rIns="121917" bIns="60958" anchor="ctr"/>
          <a:lstStyle>
            <a:lvl1pPr marL="0" indent="0" algn="ctr">
              <a:buNone/>
              <a:defRPr sz="53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11" name="Rounded Rectangle 10"/>
          <p:cNvSpPr/>
          <p:nvPr userDrawn="1"/>
        </p:nvSpPr>
        <p:spPr>
          <a:xfrm>
            <a:off x="471949" y="1509135"/>
            <a:ext cx="3799292" cy="4866688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ko-KR" altLang="en-US"/>
          </a:p>
        </p:txBody>
      </p:sp>
      <p:sp>
        <p:nvSpPr>
          <p:cNvPr id="17" name="Rounded Rectangle 16"/>
          <p:cNvSpPr/>
          <p:nvPr userDrawn="1"/>
        </p:nvSpPr>
        <p:spPr>
          <a:xfrm>
            <a:off x="709151" y="1797083"/>
            <a:ext cx="144674" cy="4321631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8" name="Half Frame 17"/>
          <p:cNvSpPr/>
          <p:nvPr userDrawn="1"/>
        </p:nvSpPr>
        <p:spPr>
          <a:xfrm rot="5400000">
            <a:off x="3456285" y="1651439"/>
            <a:ext cx="669930" cy="669687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81822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6479199" y="1221038"/>
            <a:ext cx="4415916" cy="4417513"/>
            <a:chOff x="5112060" y="1203598"/>
            <a:chExt cx="3312368" cy="3312368"/>
          </a:xfrm>
        </p:grpSpPr>
        <p:sp>
          <p:nvSpPr>
            <p:cNvPr id="3" name="Oval 2"/>
            <p:cNvSpPr/>
            <p:nvPr userDrawn="1"/>
          </p:nvSpPr>
          <p:spPr>
            <a:xfrm>
              <a:off x="5184068" y="1275606"/>
              <a:ext cx="3168352" cy="3168352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Oval 6"/>
            <p:cNvSpPr/>
            <p:nvPr userDrawn="1"/>
          </p:nvSpPr>
          <p:spPr>
            <a:xfrm>
              <a:off x="5112060" y="1203598"/>
              <a:ext cx="3312368" cy="3312368"/>
            </a:xfrm>
            <a:prstGeom prst="ellipse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Parallelogram 1"/>
          <p:cNvSpPr/>
          <p:nvPr userDrawn="1"/>
        </p:nvSpPr>
        <p:spPr>
          <a:xfrm>
            <a:off x="0" y="0"/>
            <a:ext cx="6623874" cy="6859588"/>
          </a:xfrm>
          <a:prstGeom prst="parallelogram">
            <a:avLst>
              <a:gd name="adj" fmla="val 5509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ko-KR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575198" y="2565498"/>
            <a:ext cx="4223919" cy="1319564"/>
          </a:xfrm>
          <a:prstGeom prst="rect">
            <a:avLst/>
          </a:prstGeom>
        </p:spPr>
        <p:txBody>
          <a:bodyPr lIns="121917" tIns="60958" rIns="121917" bIns="60958" anchor="ctr"/>
          <a:lstStyle>
            <a:lvl1pPr marL="0" indent="0" algn="ctr">
              <a:lnSpc>
                <a:spcPct val="80000"/>
              </a:lnSpc>
              <a:buNone/>
              <a:defRPr sz="4800" b="0" baseline="0">
                <a:solidFill>
                  <a:schemeClr val="accent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75198" y="3854575"/>
            <a:ext cx="4223919" cy="631581"/>
          </a:xfrm>
          <a:prstGeom prst="rect">
            <a:avLst/>
          </a:prstGeom>
        </p:spPr>
        <p:txBody>
          <a:bodyPr lIns="121917" tIns="60958" rIns="121917" bIns="60958" anchor="ctr"/>
          <a:lstStyle>
            <a:lvl1pPr marL="0" indent="0" algn="ctr">
              <a:lnSpc>
                <a:spcPct val="90000"/>
              </a:lnSpc>
              <a:buNone/>
              <a:defRPr sz="1600" b="0" baseline="0">
                <a:solidFill>
                  <a:schemeClr val="accent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</a:t>
            </a:r>
          </a:p>
          <a:p>
            <a:pPr lvl="0"/>
            <a:r>
              <a:rPr lang="en-US" altLang="ko-KR" dirty="0"/>
              <a:t>of your subtitle Here</a:t>
            </a:r>
          </a:p>
        </p:txBody>
      </p:sp>
      <p:pic>
        <p:nvPicPr>
          <p:cNvPr id="3074" name="Picture 2" descr="E:\002-KIMS BUSINESS\007-02-Fullslidesppt-Contents\20161219\04-edu\owl-item01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487294" y="1317070"/>
            <a:ext cx="3537449" cy="3690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865929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6479199" y="1221038"/>
            <a:ext cx="4415916" cy="4417513"/>
            <a:chOff x="5112060" y="1203598"/>
            <a:chExt cx="3312368" cy="3312368"/>
          </a:xfrm>
        </p:grpSpPr>
        <p:sp>
          <p:nvSpPr>
            <p:cNvPr id="3" name="Oval 2"/>
            <p:cNvSpPr/>
            <p:nvPr userDrawn="1"/>
          </p:nvSpPr>
          <p:spPr>
            <a:xfrm>
              <a:off x="5184068" y="1275606"/>
              <a:ext cx="3168352" cy="3168352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Oval 6"/>
            <p:cNvSpPr/>
            <p:nvPr userDrawn="1"/>
          </p:nvSpPr>
          <p:spPr>
            <a:xfrm>
              <a:off x="5112060" y="1203598"/>
              <a:ext cx="3312368" cy="3312368"/>
            </a:xfrm>
            <a:prstGeom prst="ellipse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Parallelogram 1"/>
          <p:cNvSpPr/>
          <p:nvPr userDrawn="1"/>
        </p:nvSpPr>
        <p:spPr>
          <a:xfrm>
            <a:off x="0" y="0"/>
            <a:ext cx="6623874" cy="6859588"/>
          </a:xfrm>
          <a:prstGeom prst="parallelogram">
            <a:avLst>
              <a:gd name="adj" fmla="val 5509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ko-KR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575198" y="2565498"/>
            <a:ext cx="4223919" cy="1319564"/>
          </a:xfrm>
          <a:prstGeom prst="rect">
            <a:avLst/>
          </a:prstGeom>
        </p:spPr>
        <p:txBody>
          <a:bodyPr lIns="121917" tIns="60958" rIns="121917" bIns="60958" anchor="ctr"/>
          <a:lstStyle>
            <a:lvl1pPr marL="0" indent="0" algn="ctr">
              <a:lnSpc>
                <a:spcPct val="80000"/>
              </a:lnSpc>
              <a:buNone/>
              <a:defRPr sz="4800" b="0" baseline="0">
                <a:solidFill>
                  <a:schemeClr val="accent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75198" y="3854575"/>
            <a:ext cx="4223919" cy="631581"/>
          </a:xfrm>
          <a:prstGeom prst="rect">
            <a:avLst/>
          </a:prstGeom>
        </p:spPr>
        <p:txBody>
          <a:bodyPr lIns="121917" tIns="60958" rIns="121917" bIns="60958" anchor="ctr"/>
          <a:lstStyle>
            <a:lvl1pPr marL="0" indent="0" algn="ctr">
              <a:lnSpc>
                <a:spcPct val="90000"/>
              </a:lnSpc>
              <a:buNone/>
              <a:defRPr sz="1600" b="0" baseline="0">
                <a:solidFill>
                  <a:schemeClr val="accent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</a:t>
            </a:r>
          </a:p>
          <a:p>
            <a:pPr lvl="0"/>
            <a:r>
              <a:rPr lang="en-US" altLang="ko-KR" dirty="0"/>
              <a:t>of your subtitle Here</a:t>
            </a:r>
          </a:p>
        </p:txBody>
      </p:sp>
      <p:pic>
        <p:nvPicPr>
          <p:cNvPr id="3074" name="Picture 2" descr="E:\002-KIMS BUSINESS\007-02-Fullslidesppt-Contents\20161219\04-edu\owl-item01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487294" y="1317070"/>
            <a:ext cx="3537449" cy="3690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82354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4729034"/>
            <a:ext cx="12190413" cy="768262"/>
          </a:xfrm>
          <a:prstGeom prst="rect">
            <a:avLst/>
          </a:prstGeom>
        </p:spPr>
        <p:txBody>
          <a:bodyPr lIns="121917" tIns="60958" rIns="121917" bIns="60958" anchor="ctr"/>
          <a:lstStyle>
            <a:lvl1pPr marL="0" indent="0" algn="ctr">
              <a:buNone/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Thank you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-197" y="5548108"/>
            <a:ext cx="12190413" cy="384132"/>
          </a:xfrm>
          <a:prstGeom prst="rect">
            <a:avLst/>
          </a:prstGeom>
        </p:spPr>
        <p:txBody>
          <a:bodyPr lIns="121917" tIns="60958" rIns="121917" bIns="60958" anchor="ctr"/>
          <a:lstStyle>
            <a:lvl1pPr marL="0" indent="0" algn="ctr">
              <a:buNone/>
              <a:defRPr sz="19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Oval 1"/>
          <p:cNvSpPr/>
          <p:nvPr userDrawn="1"/>
        </p:nvSpPr>
        <p:spPr>
          <a:xfrm>
            <a:off x="4271242" y="644840"/>
            <a:ext cx="3647930" cy="364925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ko-KR" altLang="en-US"/>
          </a:p>
        </p:txBody>
      </p:sp>
      <p:pic>
        <p:nvPicPr>
          <p:cNvPr id="2050" name="Picture 2" descr="E:\002-KIMS BUSINESS\007-02-Fullslidesppt-Contents\20161219\04-edu\owl-item01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0529" y="1241362"/>
            <a:ext cx="2209356" cy="2304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24771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64676"/>
            <a:ext cx="12190413" cy="768263"/>
          </a:xfrm>
          <a:prstGeom prst="rect">
            <a:avLst/>
          </a:prstGeom>
        </p:spPr>
        <p:txBody>
          <a:bodyPr lIns="121917" tIns="60958" rIns="121917" bIns="60958" anchor="ctr"/>
          <a:lstStyle>
            <a:lvl1pPr marL="0" indent="0" algn="ctr">
              <a:buNone/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5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932938"/>
            <a:ext cx="12190413" cy="384132"/>
          </a:xfrm>
          <a:prstGeom prst="rect">
            <a:avLst/>
          </a:prstGeom>
        </p:spPr>
        <p:txBody>
          <a:bodyPr lIns="121917" tIns="60958" rIns="121917" bIns="60958" anchor="ctr"/>
          <a:lstStyle>
            <a:lvl1pPr marL="0" indent="0" algn="ctr">
              <a:buNone/>
              <a:defRPr sz="19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8757120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6502847"/>
            <a:ext cx="12190413" cy="35674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ko-KR" altLang="en-US"/>
          </a:p>
        </p:txBody>
      </p:sp>
      <p:pic>
        <p:nvPicPr>
          <p:cNvPr id="5122" name="Picture 2" descr="E:\002-KIMS BUSINESS\007-02-Fullslidesppt-Contents\20161219\04-edu\owl-item01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5115" y="5634440"/>
            <a:ext cx="1059254" cy="1105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BB950223-00FB-4696-91A1-2942A42439C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64676"/>
            <a:ext cx="12190413" cy="768263"/>
          </a:xfrm>
          <a:prstGeom prst="rect">
            <a:avLst/>
          </a:prstGeom>
        </p:spPr>
        <p:txBody>
          <a:bodyPr lIns="121917" tIns="60958" rIns="121917" bIns="60958" anchor="ctr"/>
          <a:lstStyle>
            <a:lvl1pPr marL="0" indent="0" algn="ctr">
              <a:buNone/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53766E37-EEB2-4FF0-8A85-A793B8C241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932938"/>
            <a:ext cx="12190413" cy="384132"/>
          </a:xfrm>
          <a:prstGeom prst="rect">
            <a:avLst/>
          </a:prstGeom>
        </p:spPr>
        <p:txBody>
          <a:bodyPr lIns="121917" tIns="60958" rIns="121917" bIns="60958" anchor="ctr"/>
          <a:lstStyle>
            <a:lvl1pPr marL="0" indent="0" algn="ctr">
              <a:buNone/>
              <a:defRPr sz="19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129044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3599254" cy="68595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ko-KR" altLang="en-US">
              <a:solidFill>
                <a:srgbClr val="D15A12"/>
              </a:solidFill>
            </a:endParaRPr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11656" y="3621860"/>
            <a:ext cx="2975943" cy="1920658"/>
          </a:xfrm>
          <a:prstGeom prst="rect">
            <a:avLst/>
          </a:prstGeom>
        </p:spPr>
        <p:txBody>
          <a:bodyPr lIns="121917" tIns="60958" rIns="121917" bIns="60958" anchor="ctr"/>
          <a:lstStyle>
            <a:lvl1pPr marL="0" indent="0" algn="l">
              <a:buNone/>
              <a:defRPr sz="48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Columns Style</a:t>
            </a:r>
          </a:p>
        </p:txBody>
      </p:sp>
      <p:pic>
        <p:nvPicPr>
          <p:cNvPr id="7" name="Picture 2" descr="E:\002-KIMS BUSINESS\007-02-Fullslidesppt-Contents\20161219\04-edu\owl-item01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9292" y="4868765"/>
            <a:ext cx="1566421" cy="1634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37024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295298" y="2373432"/>
            <a:ext cx="9695815" cy="3073053"/>
          </a:xfrm>
          <a:prstGeom prst="rect">
            <a:avLst/>
          </a:prstGeom>
          <a:noFill/>
          <a:ln w="381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ko-KR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086355" y="845108"/>
            <a:ext cx="4607912" cy="768262"/>
          </a:xfrm>
          <a:prstGeom prst="rect">
            <a:avLst/>
          </a:prstGeom>
        </p:spPr>
        <p:txBody>
          <a:bodyPr lIns="121917" tIns="60958" rIns="121917" bIns="60958" anchor="ctr"/>
          <a:lstStyle>
            <a:lvl1pPr marL="0" indent="0" algn="ctr">
              <a:buNone/>
              <a:defRPr sz="4800" b="1" baseline="0">
                <a:solidFill>
                  <a:schemeClr val="accent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Welcome!!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086157" y="1664182"/>
            <a:ext cx="4607912" cy="384132"/>
          </a:xfrm>
          <a:prstGeom prst="rect">
            <a:avLst/>
          </a:prstGeom>
        </p:spPr>
        <p:txBody>
          <a:bodyPr lIns="121917" tIns="60958" rIns="121917" bIns="60958" anchor="ctr"/>
          <a:lstStyle>
            <a:lvl1pPr marL="0" indent="0" algn="ctr">
              <a:buNone/>
              <a:defRPr sz="19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Oval 1"/>
          <p:cNvSpPr/>
          <p:nvPr userDrawn="1"/>
        </p:nvSpPr>
        <p:spPr>
          <a:xfrm>
            <a:off x="1871287" y="1329773"/>
            <a:ext cx="2111960" cy="2112724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ko-KR" altLang="en-US"/>
          </a:p>
        </p:txBody>
      </p:sp>
      <p:pic>
        <p:nvPicPr>
          <p:cNvPr id="2050" name="Picture 2" descr="E:\002-KIMS BUSINESS\007-02-Fullslidesppt-Contents\20161219\04-edu\owl-item01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7718" y="1718960"/>
            <a:ext cx="1279101" cy="1334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80109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6502847"/>
            <a:ext cx="12190413" cy="35674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ko-KR" altLang="en-US"/>
          </a:p>
        </p:txBody>
      </p:sp>
      <p:pic>
        <p:nvPicPr>
          <p:cNvPr id="5122" name="Picture 2" descr="E:\002-KIMS BUSINESS\007-02-Fullslidesppt-Contents\20161219\04-edu\owl-item01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5115" y="5634440"/>
            <a:ext cx="1059254" cy="1105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Picture Placeholder 2"/>
          <p:cNvSpPr>
            <a:spLocks noGrp="1"/>
          </p:cNvSpPr>
          <p:nvPr>
            <p:ph type="pic" idx="19" hasCustomPrompt="1"/>
          </p:nvPr>
        </p:nvSpPr>
        <p:spPr>
          <a:xfrm>
            <a:off x="936141" y="2201215"/>
            <a:ext cx="2258751" cy="2477007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1"/>
            </a:solidFill>
          </a:ln>
          <a:effectLst/>
        </p:spPr>
        <p:txBody>
          <a:bodyPr lIns="121917" tIns="60958" rIns="121917" bIns="60958"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00"/>
            </a:lvl2pPr>
            <a:lvl3pPr marL="1219170" indent="0">
              <a:buNone/>
              <a:defRPr sz="3200"/>
            </a:lvl3pPr>
            <a:lvl4pPr marL="1828754" indent="0">
              <a:buNone/>
              <a:defRPr sz="2700"/>
            </a:lvl4pPr>
            <a:lvl5pPr marL="2438339" indent="0">
              <a:buNone/>
              <a:defRPr sz="2700"/>
            </a:lvl5pPr>
            <a:lvl6pPr marL="3047924" indent="0">
              <a:buNone/>
              <a:defRPr sz="2700"/>
            </a:lvl6pPr>
            <a:lvl7pPr marL="3657509" indent="0">
              <a:buNone/>
              <a:defRPr sz="2700"/>
            </a:lvl7pPr>
            <a:lvl8pPr marL="4267093" indent="0">
              <a:buNone/>
              <a:defRPr sz="2700"/>
            </a:lvl8pPr>
            <a:lvl9pPr marL="4876678" indent="0">
              <a:buNone/>
              <a:defRPr sz="27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3" name="TextBox 12"/>
          <p:cNvSpPr txBox="1"/>
          <p:nvPr userDrawn="1"/>
        </p:nvSpPr>
        <p:spPr>
          <a:xfrm>
            <a:off x="744706" y="1459999"/>
            <a:ext cx="759084" cy="1354531"/>
          </a:xfrm>
          <a:prstGeom prst="rect">
            <a:avLst/>
          </a:prstGeom>
          <a:noFill/>
        </p:spPr>
        <p:txBody>
          <a:bodyPr wrap="none" lIns="121917" tIns="60958" rIns="121917" bIns="60958" rtlCol="0">
            <a:spAutoFit/>
          </a:bodyPr>
          <a:lstStyle/>
          <a:p>
            <a:r>
              <a:rPr lang="en-US" altLang="ko-KR" sz="8000" b="1" dirty="0">
                <a:solidFill>
                  <a:schemeClr val="accent1"/>
                </a:solidFill>
                <a:latin typeface="+mn-lt"/>
                <a:cs typeface="Arial" pitchFamily="34" charset="0"/>
              </a:rPr>
              <a:t>“</a:t>
            </a:r>
            <a:endParaRPr lang="ko-KR" altLang="en-US" sz="8000" b="1" dirty="0">
              <a:solidFill>
                <a:schemeClr val="accent1"/>
              </a:solidFill>
              <a:latin typeface="+mn-lt"/>
              <a:cs typeface="Arial" pitchFamily="34" charset="0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 rot="10800000">
            <a:off x="2627804" y="4678224"/>
            <a:ext cx="759084" cy="1354531"/>
          </a:xfrm>
          <a:prstGeom prst="rect">
            <a:avLst/>
          </a:prstGeom>
          <a:noFill/>
        </p:spPr>
        <p:txBody>
          <a:bodyPr wrap="none" lIns="121917" tIns="60958" rIns="121917" bIns="60958" rtlCol="0">
            <a:spAutoFit/>
          </a:bodyPr>
          <a:lstStyle/>
          <a:p>
            <a:r>
              <a:rPr lang="en-US" altLang="ko-KR" sz="8000" b="1" dirty="0">
                <a:solidFill>
                  <a:schemeClr val="accent1"/>
                </a:solidFill>
                <a:latin typeface="+mn-lt"/>
                <a:cs typeface="Arial" pitchFamily="34" charset="0"/>
              </a:rPr>
              <a:t>“</a:t>
            </a:r>
            <a:endParaRPr lang="ko-KR" altLang="en-US" sz="8000" b="1" dirty="0">
              <a:solidFill>
                <a:schemeClr val="accent1"/>
              </a:solidFill>
              <a:latin typeface="+mn-lt"/>
              <a:cs typeface="Arial" pitchFamily="34" charset="0"/>
            </a:endParaRPr>
          </a:p>
        </p:txBody>
      </p:sp>
      <p:sp>
        <p:nvSpPr>
          <p:cNvPr id="15" name="Picture Placeholder 2"/>
          <p:cNvSpPr>
            <a:spLocks noGrp="1"/>
          </p:cNvSpPr>
          <p:nvPr>
            <p:ph type="pic" idx="20" hasCustomPrompt="1"/>
          </p:nvPr>
        </p:nvSpPr>
        <p:spPr>
          <a:xfrm>
            <a:off x="3606387" y="2201215"/>
            <a:ext cx="2258751" cy="2477007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2"/>
            </a:solidFill>
          </a:ln>
          <a:effectLst/>
        </p:spPr>
        <p:txBody>
          <a:bodyPr lIns="121917" tIns="60958" rIns="121917" bIns="60958"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00"/>
            </a:lvl2pPr>
            <a:lvl3pPr marL="1219170" indent="0">
              <a:buNone/>
              <a:defRPr sz="3200"/>
            </a:lvl3pPr>
            <a:lvl4pPr marL="1828754" indent="0">
              <a:buNone/>
              <a:defRPr sz="2700"/>
            </a:lvl4pPr>
            <a:lvl5pPr marL="2438339" indent="0">
              <a:buNone/>
              <a:defRPr sz="2700"/>
            </a:lvl5pPr>
            <a:lvl6pPr marL="3047924" indent="0">
              <a:buNone/>
              <a:defRPr sz="2700"/>
            </a:lvl6pPr>
            <a:lvl7pPr marL="3657509" indent="0">
              <a:buNone/>
              <a:defRPr sz="2700"/>
            </a:lvl7pPr>
            <a:lvl8pPr marL="4267093" indent="0">
              <a:buNone/>
              <a:defRPr sz="2700"/>
            </a:lvl8pPr>
            <a:lvl9pPr marL="4876678" indent="0">
              <a:buNone/>
              <a:defRPr sz="27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6" name="TextBox 15"/>
          <p:cNvSpPr txBox="1"/>
          <p:nvPr userDrawn="1"/>
        </p:nvSpPr>
        <p:spPr>
          <a:xfrm>
            <a:off x="3414952" y="1459999"/>
            <a:ext cx="759084" cy="1354531"/>
          </a:xfrm>
          <a:prstGeom prst="rect">
            <a:avLst/>
          </a:prstGeom>
          <a:noFill/>
        </p:spPr>
        <p:txBody>
          <a:bodyPr wrap="none" lIns="121917" tIns="60958" rIns="121917" bIns="60958" rtlCol="0">
            <a:spAutoFit/>
          </a:bodyPr>
          <a:lstStyle/>
          <a:p>
            <a:r>
              <a:rPr lang="en-US" altLang="ko-KR" sz="8000" b="1" dirty="0">
                <a:solidFill>
                  <a:schemeClr val="accent2"/>
                </a:solidFill>
                <a:latin typeface="+mn-lt"/>
                <a:cs typeface="Arial" pitchFamily="34" charset="0"/>
              </a:rPr>
              <a:t>“</a:t>
            </a:r>
            <a:endParaRPr lang="ko-KR" altLang="en-US" sz="8000" b="1" dirty="0">
              <a:solidFill>
                <a:schemeClr val="accent2"/>
              </a:solidFill>
              <a:latin typeface="+mn-lt"/>
              <a:cs typeface="Arial" pitchFamily="34" charset="0"/>
            </a:endParaRPr>
          </a:p>
        </p:txBody>
      </p:sp>
      <p:sp>
        <p:nvSpPr>
          <p:cNvPr id="17" name="TextBox 16"/>
          <p:cNvSpPr txBox="1"/>
          <p:nvPr userDrawn="1"/>
        </p:nvSpPr>
        <p:spPr>
          <a:xfrm rot="10800000">
            <a:off x="5298050" y="4678222"/>
            <a:ext cx="759084" cy="1354531"/>
          </a:xfrm>
          <a:prstGeom prst="rect">
            <a:avLst/>
          </a:prstGeom>
          <a:noFill/>
        </p:spPr>
        <p:txBody>
          <a:bodyPr wrap="none" lIns="121917" tIns="60958" rIns="121917" bIns="60958" rtlCol="0">
            <a:spAutoFit/>
          </a:bodyPr>
          <a:lstStyle/>
          <a:p>
            <a:r>
              <a:rPr lang="en-US" altLang="ko-KR" sz="8000" b="1" dirty="0">
                <a:solidFill>
                  <a:schemeClr val="accent2"/>
                </a:solidFill>
                <a:latin typeface="+mn-lt"/>
                <a:cs typeface="Arial" pitchFamily="34" charset="0"/>
              </a:rPr>
              <a:t>“</a:t>
            </a:r>
            <a:endParaRPr lang="ko-KR" altLang="en-US" sz="8000" b="1" dirty="0">
              <a:solidFill>
                <a:schemeClr val="accent2"/>
              </a:solidFill>
              <a:latin typeface="+mn-lt"/>
              <a:cs typeface="Arial" pitchFamily="34" charset="0"/>
            </a:endParaRPr>
          </a:p>
        </p:txBody>
      </p:sp>
      <p:sp>
        <p:nvSpPr>
          <p:cNvPr id="18" name="Picture Placeholder 2"/>
          <p:cNvSpPr>
            <a:spLocks noGrp="1"/>
          </p:cNvSpPr>
          <p:nvPr>
            <p:ph type="pic" idx="21" hasCustomPrompt="1"/>
          </p:nvPr>
        </p:nvSpPr>
        <p:spPr>
          <a:xfrm>
            <a:off x="6276632" y="2201215"/>
            <a:ext cx="2258751" cy="2477007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3"/>
            </a:solidFill>
          </a:ln>
          <a:effectLst/>
        </p:spPr>
        <p:txBody>
          <a:bodyPr lIns="121917" tIns="60958" rIns="121917" bIns="60958"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00"/>
            </a:lvl2pPr>
            <a:lvl3pPr marL="1219170" indent="0">
              <a:buNone/>
              <a:defRPr sz="3200"/>
            </a:lvl3pPr>
            <a:lvl4pPr marL="1828754" indent="0">
              <a:buNone/>
              <a:defRPr sz="2700"/>
            </a:lvl4pPr>
            <a:lvl5pPr marL="2438339" indent="0">
              <a:buNone/>
              <a:defRPr sz="2700"/>
            </a:lvl5pPr>
            <a:lvl6pPr marL="3047924" indent="0">
              <a:buNone/>
              <a:defRPr sz="2700"/>
            </a:lvl6pPr>
            <a:lvl7pPr marL="3657509" indent="0">
              <a:buNone/>
              <a:defRPr sz="2700"/>
            </a:lvl7pPr>
            <a:lvl8pPr marL="4267093" indent="0">
              <a:buNone/>
              <a:defRPr sz="2700"/>
            </a:lvl8pPr>
            <a:lvl9pPr marL="4876678" indent="0">
              <a:buNone/>
              <a:defRPr sz="27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9" name="TextBox 18"/>
          <p:cNvSpPr txBox="1"/>
          <p:nvPr userDrawn="1"/>
        </p:nvSpPr>
        <p:spPr>
          <a:xfrm>
            <a:off x="6085198" y="1459999"/>
            <a:ext cx="759084" cy="1354531"/>
          </a:xfrm>
          <a:prstGeom prst="rect">
            <a:avLst/>
          </a:prstGeom>
          <a:noFill/>
        </p:spPr>
        <p:txBody>
          <a:bodyPr wrap="none" lIns="121917" tIns="60958" rIns="121917" bIns="60958" rtlCol="0">
            <a:spAutoFit/>
          </a:bodyPr>
          <a:lstStyle/>
          <a:p>
            <a:r>
              <a:rPr lang="en-US" altLang="ko-KR" sz="8000" b="1" dirty="0">
                <a:solidFill>
                  <a:schemeClr val="accent3"/>
                </a:solidFill>
                <a:latin typeface="+mn-lt"/>
                <a:cs typeface="Arial" pitchFamily="34" charset="0"/>
              </a:rPr>
              <a:t>“</a:t>
            </a:r>
            <a:endParaRPr lang="ko-KR" altLang="en-US" sz="8000" b="1" dirty="0">
              <a:solidFill>
                <a:schemeClr val="accent3"/>
              </a:solidFill>
              <a:latin typeface="+mn-lt"/>
              <a:cs typeface="Arial" pitchFamily="34" charset="0"/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 rot="10800000">
            <a:off x="7968295" y="4678222"/>
            <a:ext cx="759084" cy="1354531"/>
          </a:xfrm>
          <a:prstGeom prst="rect">
            <a:avLst/>
          </a:prstGeom>
          <a:noFill/>
        </p:spPr>
        <p:txBody>
          <a:bodyPr wrap="none" lIns="121917" tIns="60958" rIns="121917" bIns="60958" rtlCol="0">
            <a:spAutoFit/>
          </a:bodyPr>
          <a:lstStyle/>
          <a:p>
            <a:r>
              <a:rPr lang="en-US" altLang="ko-KR" sz="8000" b="1" dirty="0">
                <a:solidFill>
                  <a:schemeClr val="accent3"/>
                </a:solidFill>
                <a:latin typeface="+mn-lt"/>
                <a:cs typeface="Arial" pitchFamily="34" charset="0"/>
              </a:rPr>
              <a:t>“</a:t>
            </a:r>
            <a:endParaRPr lang="ko-KR" altLang="en-US" sz="8000" b="1" dirty="0">
              <a:solidFill>
                <a:schemeClr val="accent3"/>
              </a:solidFill>
              <a:latin typeface="+mn-lt"/>
              <a:cs typeface="Arial" pitchFamily="34" charset="0"/>
            </a:endParaRPr>
          </a:p>
        </p:txBody>
      </p:sp>
      <p:sp>
        <p:nvSpPr>
          <p:cNvPr id="24" name="Picture Placeholder 2"/>
          <p:cNvSpPr>
            <a:spLocks noGrp="1"/>
          </p:cNvSpPr>
          <p:nvPr>
            <p:ph type="pic" idx="22" hasCustomPrompt="1"/>
          </p:nvPr>
        </p:nvSpPr>
        <p:spPr>
          <a:xfrm>
            <a:off x="8946878" y="2201215"/>
            <a:ext cx="2258751" cy="2477007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4"/>
            </a:solidFill>
          </a:ln>
          <a:effectLst/>
        </p:spPr>
        <p:txBody>
          <a:bodyPr lIns="121917" tIns="60958" rIns="121917" bIns="60958"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00"/>
            </a:lvl2pPr>
            <a:lvl3pPr marL="1219170" indent="0">
              <a:buNone/>
              <a:defRPr sz="3200"/>
            </a:lvl3pPr>
            <a:lvl4pPr marL="1828754" indent="0">
              <a:buNone/>
              <a:defRPr sz="2700"/>
            </a:lvl4pPr>
            <a:lvl5pPr marL="2438339" indent="0">
              <a:buNone/>
              <a:defRPr sz="2700"/>
            </a:lvl5pPr>
            <a:lvl6pPr marL="3047924" indent="0">
              <a:buNone/>
              <a:defRPr sz="2700"/>
            </a:lvl6pPr>
            <a:lvl7pPr marL="3657509" indent="0">
              <a:buNone/>
              <a:defRPr sz="2700"/>
            </a:lvl7pPr>
            <a:lvl8pPr marL="4267093" indent="0">
              <a:buNone/>
              <a:defRPr sz="2700"/>
            </a:lvl8pPr>
            <a:lvl9pPr marL="4876678" indent="0">
              <a:buNone/>
              <a:defRPr sz="27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5" name="TextBox 24"/>
          <p:cNvSpPr txBox="1"/>
          <p:nvPr userDrawn="1"/>
        </p:nvSpPr>
        <p:spPr>
          <a:xfrm>
            <a:off x="8755443" y="1459999"/>
            <a:ext cx="759084" cy="1354531"/>
          </a:xfrm>
          <a:prstGeom prst="rect">
            <a:avLst/>
          </a:prstGeom>
          <a:noFill/>
        </p:spPr>
        <p:txBody>
          <a:bodyPr wrap="none" lIns="121917" tIns="60958" rIns="121917" bIns="60958" rtlCol="0">
            <a:spAutoFit/>
          </a:bodyPr>
          <a:lstStyle/>
          <a:p>
            <a:r>
              <a:rPr lang="en-US" altLang="ko-KR" sz="8000" b="1" dirty="0">
                <a:solidFill>
                  <a:schemeClr val="accent4"/>
                </a:solidFill>
                <a:latin typeface="+mn-lt"/>
                <a:cs typeface="Arial" pitchFamily="34" charset="0"/>
              </a:rPr>
              <a:t>“</a:t>
            </a:r>
            <a:endParaRPr lang="ko-KR" altLang="en-US" sz="8000" b="1" dirty="0">
              <a:solidFill>
                <a:schemeClr val="accent4"/>
              </a:solidFill>
              <a:latin typeface="+mn-lt"/>
              <a:cs typeface="Arial" pitchFamily="34" charset="0"/>
            </a:endParaRPr>
          </a:p>
        </p:txBody>
      </p:sp>
      <p:sp>
        <p:nvSpPr>
          <p:cNvPr id="26" name="TextBox 25"/>
          <p:cNvSpPr txBox="1"/>
          <p:nvPr userDrawn="1"/>
        </p:nvSpPr>
        <p:spPr>
          <a:xfrm rot="10800000">
            <a:off x="10638541" y="4678222"/>
            <a:ext cx="759084" cy="1354531"/>
          </a:xfrm>
          <a:prstGeom prst="rect">
            <a:avLst/>
          </a:prstGeom>
          <a:noFill/>
        </p:spPr>
        <p:txBody>
          <a:bodyPr wrap="none" lIns="121917" tIns="60958" rIns="121917" bIns="60958" rtlCol="0">
            <a:spAutoFit/>
          </a:bodyPr>
          <a:lstStyle/>
          <a:p>
            <a:r>
              <a:rPr lang="en-US" altLang="ko-KR" sz="8000" b="1" dirty="0">
                <a:solidFill>
                  <a:schemeClr val="accent4"/>
                </a:solidFill>
                <a:latin typeface="+mn-lt"/>
                <a:cs typeface="Arial" pitchFamily="34" charset="0"/>
              </a:rPr>
              <a:t>“</a:t>
            </a:r>
            <a:endParaRPr lang="ko-KR" altLang="en-US" sz="8000" b="1" dirty="0">
              <a:solidFill>
                <a:schemeClr val="accent4"/>
              </a:solidFill>
              <a:latin typeface="+mn-lt"/>
              <a:cs typeface="Arial" pitchFamily="34" charset="0"/>
            </a:endParaRP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D51F5F4D-AF26-4E42-A648-9F169B4F9C5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64676"/>
            <a:ext cx="12190413" cy="768263"/>
          </a:xfrm>
          <a:prstGeom prst="rect">
            <a:avLst/>
          </a:prstGeom>
        </p:spPr>
        <p:txBody>
          <a:bodyPr lIns="121917" tIns="60958" rIns="121917" bIns="60958" anchor="ctr"/>
          <a:lstStyle>
            <a:lvl1pPr marL="0" indent="0" algn="ctr">
              <a:buNone/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45905915-7BC8-4C72-B443-E5B791BC98D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932938"/>
            <a:ext cx="12190413" cy="384132"/>
          </a:xfrm>
          <a:prstGeom prst="rect">
            <a:avLst/>
          </a:prstGeom>
        </p:spPr>
        <p:txBody>
          <a:bodyPr lIns="121917" tIns="60958" rIns="121917" bIns="60958" anchor="ctr"/>
          <a:lstStyle>
            <a:lvl1pPr marL="0" indent="0" algn="ctr">
              <a:buNone/>
              <a:defRPr sz="19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16726827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s and Conten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D:\Fullppt\PNG이미지\핸드폰2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321" y="1847532"/>
            <a:ext cx="4080683" cy="4943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132255" y="2031771"/>
            <a:ext cx="2353411" cy="363661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121917" tIns="60958" rIns="121917" bIns="60958"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00"/>
            </a:lvl2pPr>
            <a:lvl3pPr marL="1219170" indent="0">
              <a:buNone/>
              <a:defRPr sz="3200"/>
            </a:lvl3pPr>
            <a:lvl4pPr marL="1828754" indent="0">
              <a:buNone/>
              <a:defRPr sz="2700"/>
            </a:lvl4pPr>
            <a:lvl5pPr marL="2438339" indent="0">
              <a:buNone/>
              <a:defRPr sz="2700"/>
            </a:lvl5pPr>
            <a:lvl6pPr marL="3047924" indent="0">
              <a:buNone/>
              <a:defRPr sz="2700"/>
            </a:lvl6pPr>
            <a:lvl7pPr marL="3657509" indent="0">
              <a:buNone/>
              <a:defRPr sz="2700"/>
            </a:lvl7pPr>
            <a:lvl8pPr marL="4267093" indent="0">
              <a:buNone/>
              <a:defRPr sz="2700"/>
            </a:lvl8pPr>
            <a:lvl9pPr marL="4876678" indent="0">
              <a:buNone/>
              <a:defRPr sz="27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EDC0AA38-FF1B-46A5-B781-E94C0DAF549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64676"/>
            <a:ext cx="12190413" cy="768263"/>
          </a:xfrm>
          <a:prstGeom prst="rect">
            <a:avLst/>
          </a:prstGeom>
        </p:spPr>
        <p:txBody>
          <a:bodyPr lIns="121917" tIns="60958" rIns="121917" bIns="60958" anchor="ctr"/>
          <a:lstStyle>
            <a:lvl1pPr marL="0" indent="0" algn="ctr">
              <a:buNone/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6C57DDDA-918B-4F4E-B705-53DBB230A5C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932938"/>
            <a:ext cx="12190413" cy="384132"/>
          </a:xfrm>
          <a:prstGeom prst="rect">
            <a:avLst/>
          </a:prstGeom>
        </p:spPr>
        <p:txBody>
          <a:bodyPr lIns="121917" tIns="60958" rIns="121917" bIns="60958" anchor="ctr"/>
          <a:lstStyle>
            <a:lvl1pPr marL="0" indent="0" algn="ctr">
              <a:buNone/>
              <a:defRPr sz="19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9255066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s and Conten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9" name="Picture 3" descr="D:\Fullppt\005-PNG이미지\모니터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7377" y="1701203"/>
            <a:ext cx="3367575" cy="3358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" descr="D:\Fullppt\005-PNG이미지\모니터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7294" y="1701203"/>
            <a:ext cx="3367575" cy="3358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2331184" y="1832966"/>
            <a:ext cx="3092035" cy="21136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121917" tIns="60958" rIns="121917" bIns="60958"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00"/>
            </a:lvl2pPr>
            <a:lvl3pPr marL="1219170" indent="0">
              <a:buNone/>
              <a:defRPr sz="3200"/>
            </a:lvl3pPr>
            <a:lvl4pPr marL="1828754" indent="0">
              <a:buNone/>
              <a:defRPr sz="2700"/>
            </a:lvl4pPr>
            <a:lvl5pPr marL="2438339" indent="0">
              <a:buNone/>
              <a:defRPr sz="2700"/>
            </a:lvl5pPr>
            <a:lvl6pPr marL="3047924" indent="0">
              <a:buNone/>
              <a:defRPr sz="2700"/>
            </a:lvl6pPr>
            <a:lvl7pPr marL="3657509" indent="0">
              <a:buNone/>
              <a:defRPr sz="2700"/>
            </a:lvl7pPr>
            <a:lvl8pPr marL="4267093" indent="0">
              <a:buNone/>
              <a:defRPr sz="2700"/>
            </a:lvl8pPr>
            <a:lvl9pPr marL="4876678" indent="0">
              <a:buNone/>
              <a:defRPr sz="27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6648366" y="1832966"/>
            <a:ext cx="3092035" cy="21136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121917" tIns="60958" rIns="121917" bIns="60958"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00"/>
            </a:lvl2pPr>
            <a:lvl3pPr marL="1219170" indent="0">
              <a:buNone/>
              <a:defRPr sz="3200"/>
            </a:lvl3pPr>
            <a:lvl4pPr marL="1828754" indent="0">
              <a:buNone/>
              <a:defRPr sz="2700"/>
            </a:lvl4pPr>
            <a:lvl5pPr marL="2438339" indent="0">
              <a:buNone/>
              <a:defRPr sz="2700"/>
            </a:lvl5pPr>
            <a:lvl6pPr marL="3047924" indent="0">
              <a:buNone/>
              <a:defRPr sz="2700"/>
            </a:lvl6pPr>
            <a:lvl7pPr marL="3657509" indent="0">
              <a:buNone/>
              <a:defRPr sz="2700"/>
            </a:lvl7pPr>
            <a:lvl8pPr marL="4267093" indent="0">
              <a:buNone/>
              <a:defRPr sz="2700"/>
            </a:lvl8pPr>
            <a:lvl9pPr marL="4876678" indent="0">
              <a:buNone/>
              <a:defRPr sz="27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586A1ABE-161D-4DB1-B774-1153E4471A6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64676"/>
            <a:ext cx="12190413" cy="768263"/>
          </a:xfrm>
          <a:prstGeom prst="rect">
            <a:avLst/>
          </a:prstGeom>
        </p:spPr>
        <p:txBody>
          <a:bodyPr lIns="121917" tIns="60958" rIns="121917" bIns="60958" anchor="ctr"/>
          <a:lstStyle>
            <a:lvl1pPr marL="0" indent="0" algn="ctr">
              <a:buNone/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67369799-0345-405E-A17B-2F89B880EF7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932938"/>
            <a:ext cx="12190413" cy="384132"/>
          </a:xfrm>
          <a:prstGeom prst="rect">
            <a:avLst/>
          </a:prstGeom>
        </p:spPr>
        <p:txBody>
          <a:bodyPr lIns="121917" tIns="60958" rIns="121917" bIns="60958" anchor="ctr"/>
          <a:lstStyle>
            <a:lvl1pPr marL="0" indent="0" algn="ctr">
              <a:buNone/>
              <a:defRPr sz="19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5150167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2" Type="http://schemas.openxmlformats.org/officeDocument/2006/relationships/slideLayout" Target="../slideLayouts/slideLayout4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6683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ctr" defTabSz="1219170" rtl="0" eaLnBrk="1" latinLnBrk="1" hangingPunct="1">
        <a:spcBef>
          <a:spcPct val="0"/>
        </a:spcBef>
        <a:buNone/>
        <a:defRPr sz="5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1" hangingPunct="1">
        <a:spcBef>
          <a:spcPct val="20000"/>
        </a:spcBef>
        <a:buFont typeface="Arial" pitchFamily="34" charset="0"/>
        <a:buChar char="•"/>
        <a:defRPr sz="4300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1" hangingPunct="1">
        <a:spcBef>
          <a:spcPct val="20000"/>
        </a:spcBef>
        <a:buFont typeface="Arial" pitchFamily="34" charset="0"/>
        <a:buChar char="–"/>
        <a:defRPr sz="37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1" hangingPunct="1">
        <a:spcBef>
          <a:spcPct val="20000"/>
        </a:spcBef>
        <a:buFont typeface="Arial" pitchFamily="34" charset="0"/>
        <a:buChar char="–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1" hangingPunct="1">
        <a:spcBef>
          <a:spcPct val="20000"/>
        </a:spcBef>
        <a:buFont typeface="Arial" pitchFamily="34" charset="0"/>
        <a:buChar char="»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7555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52" r:id="rId2"/>
    <p:sldLayoutId id="2147483660" r:id="rId3"/>
    <p:sldLayoutId id="2147483668" r:id="rId4"/>
    <p:sldLayoutId id="2147483669" r:id="rId5"/>
    <p:sldLayoutId id="2147483661" r:id="rId6"/>
    <p:sldLayoutId id="2147483662" r:id="rId7"/>
    <p:sldLayoutId id="2147483663" r:id="rId8"/>
    <p:sldLayoutId id="2147483664" r:id="rId9"/>
    <p:sldLayoutId id="2147483665" r:id="rId10"/>
    <p:sldLayoutId id="2147483670" r:id="rId11"/>
    <p:sldLayoutId id="2147483666" r:id="rId12"/>
    <p:sldLayoutId id="2147483667" r:id="rId13"/>
    <p:sldLayoutId id="2147483656" r:id="rId14"/>
    <p:sldLayoutId id="2147483671" r:id="rId15"/>
  </p:sldLayoutIdLst>
  <p:txStyles>
    <p:titleStyle>
      <a:lvl1pPr algn="ctr" defTabSz="1219170" rtl="0" eaLnBrk="1" latinLnBrk="1" hangingPunct="1">
        <a:spcBef>
          <a:spcPct val="0"/>
        </a:spcBef>
        <a:buNone/>
        <a:defRPr sz="5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1" hangingPunct="1">
        <a:spcBef>
          <a:spcPct val="20000"/>
        </a:spcBef>
        <a:buFont typeface="Arial" pitchFamily="34" charset="0"/>
        <a:buChar char="•"/>
        <a:defRPr sz="4300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1" hangingPunct="1">
        <a:spcBef>
          <a:spcPct val="20000"/>
        </a:spcBef>
        <a:buFont typeface="Arial" pitchFamily="34" charset="0"/>
        <a:buChar char="–"/>
        <a:defRPr sz="37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1" hangingPunct="1">
        <a:spcBef>
          <a:spcPct val="20000"/>
        </a:spcBef>
        <a:buFont typeface="Arial" pitchFamily="34" charset="0"/>
        <a:buChar char="–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1" hangingPunct="1">
        <a:spcBef>
          <a:spcPct val="20000"/>
        </a:spcBef>
        <a:buFont typeface="Arial" pitchFamily="34" charset="0"/>
        <a:buChar char="»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4710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ctr" defTabSz="1219170" rtl="0" eaLnBrk="1" latinLnBrk="1" hangingPunct="1">
        <a:spcBef>
          <a:spcPct val="0"/>
        </a:spcBef>
        <a:buNone/>
        <a:defRPr sz="5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1" hangingPunct="1">
        <a:spcBef>
          <a:spcPct val="20000"/>
        </a:spcBef>
        <a:buFont typeface="Arial" pitchFamily="34" charset="0"/>
        <a:buChar char="•"/>
        <a:defRPr sz="4300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1" hangingPunct="1">
        <a:spcBef>
          <a:spcPct val="20000"/>
        </a:spcBef>
        <a:buFont typeface="Arial" pitchFamily="34" charset="0"/>
        <a:buChar char="–"/>
        <a:defRPr sz="37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1" hangingPunct="1">
        <a:spcBef>
          <a:spcPct val="20000"/>
        </a:spcBef>
        <a:buFont typeface="Arial" pitchFamily="34" charset="0"/>
        <a:buChar char="–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1" hangingPunct="1">
        <a:spcBef>
          <a:spcPct val="20000"/>
        </a:spcBef>
        <a:buFont typeface="Arial" pitchFamily="34" charset="0"/>
        <a:buChar char="»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replet.tistory.com/58" TargetMode="External"/><Relationship Id="rId2" Type="http://schemas.openxmlformats.org/officeDocument/2006/relationships/hyperlink" Target="http://www.mnet.com/chart/TOP100/201804" TargetMode="Externa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27510" y="548807"/>
            <a:ext cx="9456128" cy="1536526"/>
          </a:xfrm>
        </p:spPr>
        <p:txBody>
          <a:bodyPr/>
          <a:lstStyle/>
          <a:p>
            <a:r>
              <a:rPr lang="en-US" altLang="ko-KR" b="1" dirty="0" smtClean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30504000101010101" pitchFamily="18" charset="-127"/>
              </a:rPr>
              <a:t>TF-IDF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30504000101010101" pitchFamily="18" charset="-127"/>
              </a:rPr>
              <a:t> 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30504000101010101" pitchFamily="18" charset="-127"/>
              </a:rPr>
              <a:t>및 </a:t>
            </a:r>
            <a:r>
              <a:rPr lang="en-US" altLang="ko-KR" b="1" dirty="0" smtClean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30504000101010101" pitchFamily="18" charset="-127"/>
              </a:rPr>
              <a:t>SVM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30504000101010101" pitchFamily="18" charset="-127"/>
              </a:rPr>
              <a:t>을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  <a:cs typeface="함초롬돋움" panose="02030504000101010101" pitchFamily="18" charset="-127"/>
            </a:endParaRPr>
          </a:p>
          <a:p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30504000101010101" pitchFamily="18" charset="-127"/>
              </a:rPr>
              <a:t>이용한 </a:t>
            </a:r>
            <a:r>
              <a:rPr lang="ko-KR" altLang="en-US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30504000101010101" pitchFamily="18" charset="-127"/>
              </a:rPr>
              <a:t>음악 장르 분류</a:t>
            </a:r>
            <a:endParaRPr lang="en-US" altLang="ko-KR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돋움" panose="02030504000101010101" pitchFamily="18" charset="-127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23311" y="4005991"/>
            <a:ext cx="4895907" cy="2016691"/>
          </a:xfrm>
        </p:spPr>
        <p:txBody>
          <a:bodyPr/>
          <a:lstStyle/>
          <a:p>
            <a:pPr>
              <a:spcBef>
                <a:spcPts val="800"/>
              </a:spcBef>
              <a:defRPr/>
            </a:pPr>
            <a:r>
              <a:rPr lang="en-US" altLang="ko-KR" sz="1600" b="1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201311452 </a:t>
            </a:r>
            <a:r>
              <a:rPr lang="ko-KR" altLang="en-US" sz="1600" b="1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김민석   </a:t>
            </a:r>
            <a:r>
              <a:rPr lang="en-US" altLang="ko-KR" sz="1600" b="1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 </a:t>
            </a:r>
            <a:r>
              <a:rPr lang="en-US" altLang="ko-KR" sz="1600" b="1" dirty="0" smtClean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201311465 </a:t>
            </a:r>
            <a:r>
              <a:rPr lang="ko-KR" altLang="en-US" sz="1600" b="1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서상문</a:t>
            </a:r>
            <a:endParaRPr lang="en-US" altLang="ko-KR" sz="1600" b="1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>
              <a:spcBef>
                <a:spcPts val="800"/>
              </a:spcBef>
              <a:defRPr/>
            </a:pPr>
            <a:r>
              <a:rPr lang="en-US" altLang="ko-KR" sz="1600" b="1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201411106 </a:t>
            </a:r>
            <a:r>
              <a:rPr lang="ko-KR" altLang="en-US" sz="1600" b="1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권용한</a:t>
            </a:r>
            <a:r>
              <a:rPr lang="en-US" altLang="ko-KR" sz="1600" b="1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    201411152 </a:t>
            </a:r>
            <a:r>
              <a:rPr lang="ko-KR" altLang="en-US" sz="1600" b="1" dirty="0" err="1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전난경</a:t>
            </a:r>
            <a:endParaRPr lang="en-US" altLang="ko-KR" sz="1600" b="1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>
              <a:spcBef>
                <a:spcPts val="800"/>
              </a:spcBef>
              <a:defRPr/>
            </a:pPr>
            <a:r>
              <a:rPr lang="en-US" altLang="ko-KR" sz="1600" b="1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201511571 </a:t>
            </a:r>
            <a:r>
              <a:rPr lang="ko-KR" altLang="en-US" sz="1600" b="1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김소연</a:t>
            </a:r>
            <a:r>
              <a:rPr lang="en-US" altLang="ko-KR" sz="1600" b="1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    201511602 </a:t>
            </a:r>
            <a:r>
              <a:rPr lang="ko-KR" altLang="en-US" sz="1600" b="1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조경민</a:t>
            </a:r>
            <a:endParaRPr lang="en-US" altLang="ko-KR" sz="1600" b="1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623311" y="4390123"/>
            <a:ext cx="3935925" cy="124842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1841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164676"/>
            <a:ext cx="12190413" cy="768263"/>
          </a:xfrm>
          <a:prstGeom prst="rect">
            <a:avLst/>
          </a:prstGeom>
        </p:spPr>
        <p:txBody>
          <a:bodyPr/>
          <a:lstStyle/>
          <a:p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SVM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Rectangle 3"/>
          <p:cNvSpPr/>
          <p:nvPr/>
        </p:nvSpPr>
        <p:spPr>
          <a:xfrm>
            <a:off x="-48677" y="1059458"/>
            <a:ext cx="12287766" cy="60973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17" tIns="60958" rIns="121917" bIns="6095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4" name="내용 개체 틀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028" y="1360659"/>
            <a:ext cx="5172188" cy="494122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232" y="1413570"/>
            <a:ext cx="5088550" cy="5484896"/>
          </a:xfrm>
          <a:prstGeom prst="rect">
            <a:avLst/>
          </a:prstGeom>
        </p:spPr>
      </p:pic>
      <p:sp>
        <p:nvSpPr>
          <p:cNvPr id="6" name="타원 5"/>
          <p:cNvSpPr/>
          <p:nvPr/>
        </p:nvSpPr>
        <p:spPr>
          <a:xfrm>
            <a:off x="3095999" y="2349674"/>
            <a:ext cx="190895" cy="216024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327454" y="1701602"/>
            <a:ext cx="12241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/>
              <a:t>plus-plane</a:t>
            </a:r>
            <a:endParaRPr lang="ko-KR" altLang="en-US" sz="1600" dirty="0"/>
          </a:p>
        </p:txBody>
      </p:sp>
      <p:sp>
        <p:nvSpPr>
          <p:cNvPr id="9" name="TextBox 8"/>
          <p:cNvSpPr txBox="1"/>
          <p:nvPr/>
        </p:nvSpPr>
        <p:spPr>
          <a:xfrm>
            <a:off x="10967508" y="3406603"/>
            <a:ext cx="1296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/>
              <a:t>minus-plane</a:t>
            </a:r>
            <a:endParaRPr lang="ko-KR" altLang="en-US" sz="1600" dirty="0"/>
          </a:p>
        </p:txBody>
      </p:sp>
      <p:sp>
        <p:nvSpPr>
          <p:cNvPr id="10" name="TextBox 9"/>
          <p:cNvSpPr txBox="1"/>
          <p:nvPr/>
        </p:nvSpPr>
        <p:spPr>
          <a:xfrm>
            <a:off x="10792780" y="1522027"/>
            <a:ext cx="1199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 smtClean="0"/>
              <a:t>margin</a:t>
            </a:r>
            <a:endParaRPr lang="ko-KR" altLang="en-US" sz="1800" dirty="0"/>
          </a:p>
        </p:txBody>
      </p:sp>
      <p:sp>
        <p:nvSpPr>
          <p:cNvPr id="11" name="TextBox 10"/>
          <p:cNvSpPr txBox="1"/>
          <p:nvPr/>
        </p:nvSpPr>
        <p:spPr>
          <a:xfrm>
            <a:off x="6796336" y="5085978"/>
            <a:ext cx="2160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 smtClean="0"/>
              <a:t>Maximum-margin</a:t>
            </a:r>
          </a:p>
          <a:p>
            <a:r>
              <a:rPr lang="en-US" altLang="ko-KR" sz="1800" dirty="0" smtClean="0"/>
              <a:t>hyperplane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884294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/>
      <p:bldP spid="9" grpId="0"/>
      <p:bldP spid="10" grpId="0"/>
      <p:bldP spid="1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SVM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0710" y="1622480"/>
            <a:ext cx="4190701" cy="295366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3238" y="1617920"/>
            <a:ext cx="4179708" cy="2958220"/>
          </a:xfrm>
          <a:prstGeom prst="rect">
            <a:avLst/>
          </a:prstGeom>
        </p:spPr>
      </p:pic>
      <p:sp>
        <p:nvSpPr>
          <p:cNvPr id="6" name="Rectangle 3"/>
          <p:cNvSpPr/>
          <p:nvPr/>
        </p:nvSpPr>
        <p:spPr>
          <a:xfrm>
            <a:off x="-48677" y="1059458"/>
            <a:ext cx="12287766" cy="60973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17" tIns="60958" rIns="121917" bIns="6095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630710" y="5105255"/>
            <a:ext cx="87558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n</a:t>
            </a:r>
            <a:r>
              <a:rPr lang="en-US" altLang="ko-KR" sz="3200" b="1" dirty="0" smtClean="0"/>
              <a:t> </a:t>
            </a:r>
            <a:r>
              <a:rPr lang="ko-KR" altLang="en-US" sz="3200" b="1" dirty="0" smtClean="0"/>
              <a:t>차원 데이터 셋의 </a:t>
            </a:r>
            <a:r>
              <a:rPr lang="ko-KR" altLang="en-US" sz="3200" b="1" dirty="0" err="1" smtClean="0"/>
              <a:t>하이퍼플레인</a:t>
            </a:r>
            <a:r>
              <a:rPr lang="ko-KR" altLang="en-US" sz="3200" b="1" dirty="0" smtClean="0"/>
              <a:t> </a:t>
            </a:r>
            <a:r>
              <a:rPr lang="en-US" altLang="ko-KR" sz="3200" b="1" dirty="0" smtClean="0"/>
              <a:t>: n-1</a:t>
            </a:r>
            <a:r>
              <a:rPr lang="ko-KR" altLang="en-US" sz="3200" b="1" dirty="0" smtClean="0"/>
              <a:t>차원</a:t>
            </a:r>
            <a:endParaRPr lang="ko-KR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1980055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-120337" y="6257342"/>
            <a:ext cx="12431086" cy="629636"/>
          </a:xfrm>
          <a:prstGeom prst="rect">
            <a:avLst/>
          </a:prstGeom>
          <a:solidFill>
            <a:srgbClr val="D15A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spcCol="0" rtlCol="0" anchor="ctr"/>
          <a:lstStyle/>
          <a:p>
            <a:pPr algn="ctr"/>
            <a:endParaRPr lang="ko-KR" altLang="en-US"/>
          </a:p>
        </p:txBody>
      </p:sp>
      <p:sp>
        <p:nvSpPr>
          <p:cNvPr id="7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164676"/>
            <a:ext cx="12190413" cy="768263"/>
          </a:xfrm>
          <a:prstGeom prst="rect">
            <a:avLst/>
          </a:prstGeom>
        </p:spPr>
        <p:txBody>
          <a:bodyPr/>
          <a:lstStyle/>
          <a:p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Soft SVM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Rectangle 3"/>
          <p:cNvSpPr/>
          <p:nvPr/>
        </p:nvSpPr>
        <p:spPr>
          <a:xfrm>
            <a:off x="-48677" y="1059458"/>
            <a:ext cx="12287766" cy="60973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17" tIns="60958" rIns="121917" bIns="6095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527313" y="6257342"/>
            <a:ext cx="11135788" cy="533604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pPr algn="ctr"/>
            <a:r>
              <a:rPr lang="ko-KR" altLang="en-US" sz="27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어느 정도의 오차를 허용하는 </a:t>
            </a:r>
            <a:r>
              <a:rPr lang="en-US" altLang="ko-KR" sz="27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SVM</a:t>
            </a:r>
            <a:endParaRPr lang="ko-KR" altLang="en-US" sz="27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6031" y="2532231"/>
            <a:ext cx="5678353" cy="349045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27313" y="1413103"/>
            <a:ext cx="11135788" cy="1046682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pPr algn="ctr">
              <a:spcAft>
                <a:spcPts val="800"/>
              </a:spcAft>
            </a:pPr>
            <a:r>
              <a:rPr lang="ko-KR" altLang="en-US" sz="2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기</a:t>
            </a:r>
            <a:r>
              <a:rPr lang="ko-KR" altLang="en-US" sz="2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본</a:t>
            </a:r>
            <a:r>
              <a:rPr lang="ko-KR" altLang="en-US" sz="2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SVM</a:t>
            </a:r>
            <a:r>
              <a:rPr lang="ko-KR" altLang="en-US" sz="2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은 두 범주를 </a:t>
            </a:r>
            <a:r>
              <a:rPr lang="ko-KR" altLang="en-US" sz="2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선형으로 </a:t>
            </a:r>
            <a:r>
              <a:rPr lang="ko-KR" altLang="en-US" sz="2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분류하기 때문에</a:t>
            </a:r>
            <a:endParaRPr lang="en-US" altLang="ko-KR" sz="27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2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다음과 같은 </a:t>
            </a:r>
            <a:r>
              <a:rPr lang="ko-KR" altLang="en-US" sz="2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 셋은 </a:t>
            </a:r>
            <a:r>
              <a:rPr lang="ko-KR" altLang="en-US" sz="2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분류하지 </a:t>
            </a:r>
            <a:r>
              <a:rPr lang="ko-KR" altLang="en-US" sz="2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못하는 문제가 발생한다</a:t>
            </a:r>
            <a:r>
              <a:rPr lang="en-US" altLang="ko-KR" sz="2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27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84294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164676"/>
            <a:ext cx="12190413" cy="768263"/>
          </a:xfrm>
          <a:prstGeom prst="rect">
            <a:avLst/>
          </a:prstGeom>
        </p:spPr>
        <p:txBody>
          <a:bodyPr/>
          <a:lstStyle/>
          <a:p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Soft SVM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Rectangle 3"/>
          <p:cNvSpPr/>
          <p:nvPr/>
        </p:nvSpPr>
        <p:spPr>
          <a:xfrm>
            <a:off x="-48677" y="1059458"/>
            <a:ext cx="12287766" cy="60973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17" tIns="60958" rIns="121917" bIns="6095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4" name="내용 개체 틀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3293" y="1989301"/>
            <a:ext cx="9023828" cy="458261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583292" y="1317070"/>
            <a:ext cx="8460585" cy="533604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r>
              <a:rPr lang="en-US" altLang="ko-KR" sz="2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</a:t>
            </a:r>
            <a:r>
              <a:rPr lang="ko-KR" altLang="en-US" sz="2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값에 따라 달라지는 마진의 폭</a:t>
            </a:r>
          </a:p>
        </p:txBody>
      </p:sp>
    </p:spTree>
    <p:extLst>
      <p:ext uri="{BB962C8B-B14F-4D97-AF65-F5344CB8AC3E}">
        <p14:creationId xmlns:p14="http://schemas.microsoft.com/office/powerpoint/2010/main" val="3884294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164676"/>
            <a:ext cx="12190413" cy="768263"/>
          </a:xfrm>
          <a:prstGeom prst="rect">
            <a:avLst/>
          </a:prstGeom>
        </p:spPr>
        <p:txBody>
          <a:bodyPr/>
          <a:lstStyle/>
          <a:p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Soft SVM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Rectangle 3"/>
          <p:cNvSpPr/>
          <p:nvPr/>
        </p:nvSpPr>
        <p:spPr>
          <a:xfrm>
            <a:off x="-48677" y="1059458"/>
            <a:ext cx="12287766" cy="60973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17" tIns="60958" rIns="121917" bIns="6095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4" name="내용 개체 틀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628" y="1989301"/>
            <a:ext cx="11469159" cy="444783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60628" y="1413103"/>
            <a:ext cx="9468342" cy="533604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r>
              <a:rPr lang="en-US" altLang="ko-KR" sz="2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</a:t>
            </a:r>
            <a:r>
              <a:rPr lang="ko-KR" altLang="en-US" sz="2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값에 따라 달라지는 </a:t>
            </a:r>
            <a:r>
              <a:rPr lang="ko-KR" altLang="en-US" sz="27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하이퍼플레인의</a:t>
            </a:r>
            <a:r>
              <a:rPr lang="ko-KR" altLang="en-US" sz="2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모양</a:t>
            </a:r>
          </a:p>
        </p:txBody>
      </p:sp>
    </p:spTree>
    <p:extLst>
      <p:ext uri="{BB962C8B-B14F-4D97-AF65-F5344CB8AC3E}">
        <p14:creationId xmlns:p14="http://schemas.microsoft.com/office/powerpoint/2010/main" val="1556255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-95998" y="1317070"/>
            <a:ext cx="12431086" cy="1344461"/>
          </a:xfrm>
          <a:prstGeom prst="rect">
            <a:avLst/>
          </a:prstGeom>
          <a:solidFill>
            <a:srgbClr val="D15A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spcCol="0" rtlCol="0" anchor="ctr"/>
          <a:lstStyle/>
          <a:p>
            <a:pPr algn="ctr"/>
            <a:endParaRPr lang="ko-KR" altLang="en-US"/>
          </a:p>
        </p:txBody>
      </p:sp>
      <p:sp>
        <p:nvSpPr>
          <p:cNvPr id="7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164676"/>
            <a:ext cx="12190413" cy="768263"/>
          </a:xfrm>
          <a:prstGeom prst="rect">
            <a:avLst/>
          </a:prstGeom>
        </p:spPr>
        <p:txBody>
          <a:bodyPr/>
          <a:lstStyle/>
          <a:p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SVM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Rectangle 3"/>
          <p:cNvSpPr/>
          <p:nvPr/>
        </p:nvSpPr>
        <p:spPr>
          <a:xfrm>
            <a:off x="-48677" y="1059458"/>
            <a:ext cx="12287766" cy="60973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17" tIns="60958" rIns="121917" bIns="6095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8676" y="1605169"/>
            <a:ext cx="12190413" cy="768263"/>
          </a:xfrm>
          <a:prstGeom prst="rect">
            <a:avLst/>
          </a:prstGeom>
        </p:spPr>
        <p:txBody>
          <a:bodyPr/>
          <a:lstStyle/>
          <a:p>
            <a:r>
              <a:rPr lang="ko-KR" altLang="en-US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일대다 분류</a:t>
            </a:r>
            <a:endParaRPr lang="ko-KR" altLang="en-US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1327594" y="2943211"/>
            <a:ext cx="9535227" cy="3367570"/>
          </a:xfrm>
          <a:prstGeom prst="rect">
            <a:avLst/>
          </a:prstGeom>
        </p:spPr>
        <p:txBody>
          <a:bodyPr lIns="121917" tIns="60958" rIns="121917" bIns="60958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900" b="1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SVM</a:t>
            </a:r>
            <a:r>
              <a:rPr lang="ko-KR" altLang="en-US" sz="2900" b="1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에서 </a:t>
            </a:r>
            <a:r>
              <a:rPr lang="en-US" altLang="ko-KR" sz="2900" b="1" dirty="0">
                <a:solidFill>
                  <a:schemeClr val="accent2">
                    <a:lumMod val="7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3</a:t>
            </a:r>
            <a:r>
              <a:rPr lang="ko-KR" altLang="en-US" sz="2900" b="1" dirty="0">
                <a:solidFill>
                  <a:schemeClr val="accent2">
                    <a:lumMod val="7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개 이상의 범주</a:t>
            </a:r>
            <a:r>
              <a:rPr lang="en-US" altLang="ko-KR" sz="2900" b="1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(</a:t>
            </a:r>
            <a:r>
              <a:rPr lang="ko-KR" altLang="en-US" sz="2900" b="1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특성</a:t>
            </a:r>
            <a:r>
              <a:rPr lang="en-US" altLang="ko-KR" sz="2900" b="1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)</a:t>
            </a:r>
            <a:r>
              <a:rPr lang="ko-KR" altLang="en-US" sz="2900" b="1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를 분류하는 방법</a:t>
            </a:r>
            <a:endParaRPr lang="en-US" altLang="ko-KR" sz="2900" b="1" dirty="0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endParaRPr lang="en-US" altLang="ko-KR" sz="2400" b="1" dirty="0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r>
              <a:rPr lang="ko-KR" altLang="en-US" sz="2900" b="1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자기자신을 뺀 나머지 모든 범주들과</a:t>
            </a:r>
            <a:r>
              <a:rPr lang="en-US" altLang="ko-KR" sz="2900" b="1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/>
            </a:r>
            <a:br>
              <a:rPr lang="en-US" altLang="ko-KR" sz="2900" b="1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</a:br>
            <a:r>
              <a:rPr lang="ko-KR" altLang="en-US" sz="2900" b="1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이진분류</a:t>
            </a:r>
            <a:r>
              <a:rPr lang="en-US" altLang="ko-KR" sz="2900" b="1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, </a:t>
            </a:r>
            <a:r>
              <a:rPr lang="ko-KR" altLang="en-US" sz="2900" b="1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결정 경계 생성</a:t>
            </a:r>
            <a:endParaRPr lang="en-US" altLang="ko-KR" sz="2900" b="1" dirty="0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endParaRPr lang="en-US" altLang="ko-KR" sz="2400" b="1" dirty="0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r>
              <a:rPr lang="ko-KR" altLang="en-US" sz="2900" b="1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각각의 범주에 적용 후 결정 경계에 따른 영역분류</a:t>
            </a:r>
            <a:endParaRPr lang="en-US" altLang="ko-KR" sz="2900" b="1" dirty="0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56255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164676"/>
            <a:ext cx="12190413" cy="768263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일대다 분류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Rectangle 3"/>
          <p:cNvSpPr/>
          <p:nvPr/>
        </p:nvSpPr>
        <p:spPr>
          <a:xfrm>
            <a:off x="-48677" y="1059458"/>
            <a:ext cx="12287766" cy="60973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17" tIns="60958" rIns="121917" bIns="6095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34" y="1893269"/>
            <a:ext cx="5469493" cy="384078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3503" y="1893269"/>
            <a:ext cx="6500375" cy="3866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255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164676"/>
            <a:ext cx="12190413" cy="768263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일대다 분류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Rectangle 3"/>
          <p:cNvSpPr/>
          <p:nvPr/>
        </p:nvSpPr>
        <p:spPr>
          <a:xfrm>
            <a:off x="-48677" y="1059458"/>
            <a:ext cx="12287766" cy="60973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17" tIns="60958" rIns="121917" bIns="6095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4" name="내용 개체 틀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5294" y="1423694"/>
            <a:ext cx="9119826" cy="5079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210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평행 사변형 1"/>
          <p:cNvSpPr/>
          <p:nvPr/>
        </p:nvSpPr>
        <p:spPr>
          <a:xfrm>
            <a:off x="0" y="0"/>
            <a:ext cx="6575197" cy="6983011"/>
          </a:xfrm>
          <a:prstGeom prst="parallelogram">
            <a:avLst>
              <a:gd name="adj" fmla="val 54019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spcCol="0" rtlCol="0" anchor="ctr"/>
          <a:lstStyle/>
          <a:p>
            <a:pPr algn="ctr"/>
            <a:endParaRPr lang="ko-KR" altLang="en-US"/>
          </a:p>
        </p:txBody>
      </p:sp>
      <p:sp>
        <p:nvSpPr>
          <p:cNvPr id="1024" name="평행 사변형 1023"/>
          <p:cNvSpPr/>
          <p:nvPr/>
        </p:nvSpPr>
        <p:spPr>
          <a:xfrm>
            <a:off x="2638822" y="-13452"/>
            <a:ext cx="11616229" cy="6983011"/>
          </a:xfrm>
          <a:prstGeom prst="parallelogram">
            <a:avLst>
              <a:gd name="adj" fmla="val 50363"/>
            </a:avLst>
          </a:prstGeom>
          <a:solidFill>
            <a:srgbClr val="D15A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spcCol="0"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E:\002-KIMS BUSINESS\007-02-Fullslidesppt-Contents\20161219\04-edu\owl-item0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50590" y="1221038"/>
            <a:ext cx="3571262" cy="3725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4366526" y="2800946"/>
            <a:ext cx="8160819" cy="2585319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pPr algn="ctr"/>
            <a:r>
              <a:rPr lang="ko-KR" altLang="en-US" sz="80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가사를 통한 장르 분류</a:t>
            </a:r>
            <a:r>
              <a:rPr lang="en-US" altLang="ko-KR" sz="80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, </a:t>
            </a:r>
            <a:r>
              <a:rPr lang="ko-KR" altLang="en-US" sz="80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예측 </a:t>
            </a:r>
            <a:r>
              <a:rPr lang="ko-KR" altLang="en-US" sz="80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과정</a:t>
            </a:r>
            <a:endParaRPr lang="ko-KR" altLang="en-US" sz="80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46663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 smtClean="0"/>
              <a:t>SVM </a:t>
            </a:r>
            <a:r>
              <a:rPr lang="ko-KR" altLang="en-US" dirty="0" smtClean="0"/>
              <a:t>분류 과정 목차</a:t>
            </a:r>
            <a:endParaRPr lang="ko-KR" altLang="en-US" dirty="0"/>
          </a:p>
        </p:txBody>
      </p:sp>
      <p:sp>
        <p:nvSpPr>
          <p:cNvPr id="29" name="Rectangle 3"/>
          <p:cNvSpPr/>
          <p:nvPr/>
        </p:nvSpPr>
        <p:spPr>
          <a:xfrm>
            <a:off x="-48677" y="1059458"/>
            <a:ext cx="12287766" cy="60973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17" tIns="60958" rIns="121917" bIns="6095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814448" y="1596836"/>
            <a:ext cx="10561516" cy="4278085"/>
            <a:chOff x="1054646" y="1596836"/>
            <a:chExt cx="10561516" cy="4278085"/>
          </a:xfrm>
        </p:grpSpPr>
        <p:sp>
          <p:nvSpPr>
            <p:cNvPr id="33" name="TextBox 32"/>
            <p:cNvSpPr txBox="1"/>
            <p:nvPr/>
          </p:nvSpPr>
          <p:spPr>
            <a:xfrm>
              <a:off x="1054646" y="1596836"/>
              <a:ext cx="2185371" cy="110799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6600" b="1" dirty="0">
                  <a:solidFill>
                    <a:schemeClr val="accen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01</a:t>
              </a:r>
              <a:endParaRPr lang="ko-KR" altLang="en-US" sz="66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054646" y="2653532"/>
              <a:ext cx="2185371" cy="110799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6600" b="1" dirty="0">
                  <a:solidFill>
                    <a:schemeClr val="accent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02</a:t>
              </a:r>
              <a:endParaRPr lang="ko-KR" altLang="en-US" sz="6600" b="1" dirty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054646" y="3710228"/>
              <a:ext cx="2185371" cy="110799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6600" b="1" dirty="0">
                  <a:solidFill>
                    <a:schemeClr val="accent4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03</a:t>
              </a:r>
              <a:endParaRPr lang="ko-KR" altLang="en-US" sz="6600" b="1" dirty="0">
                <a:solidFill>
                  <a:schemeClr val="accent4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054646" y="4766925"/>
              <a:ext cx="2185371" cy="110799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6600" b="1" dirty="0">
                  <a:solidFill>
                    <a:schemeClr val="accent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04</a:t>
              </a:r>
              <a:endParaRPr lang="ko-KR" altLang="en-US" sz="6600" b="1" dirty="0">
                <a:solidFill>
                  <a:schemeClr val="accent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3240017" y="1796891"/>
              <a:ext cx="837614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4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웹 </a:t>
              </a:r>
              <a:r>
                <a:rPr lang="ko-KR" altLang="en-US" sz="40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크롤링</a:t>
              </a:r>
              <a:r>
                <a:rPr lang="ko-KR" altLang="en-US" sz="4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 및 데이터 </a:t>
              </a:r>
              <a:r>
                <a:rPr lang="ko-KR" altLang="en-US" sz="4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전처리</a:t>
              </a:r>
              <a:endParaRPr lang="ko-KR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3240017" y="2853587"/>
              <a:ext cx="837614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KoNLPy</a:t>
              </a:r>
              <a:r>
                <a:rPr lang="ko-KR" altLang="en-US" sz="4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를 통한 형태소 추출</a:t>
              </a:r>
              <a:endParaRPr lang="ko-KR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3240017" y="3910283"/>
              <a:ext cx="837614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TF-IDF</a:t>
              </a:r>
              <a:endParaRPr lang="ko-KR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3240017" y="4966980"/>
              <a:ext cx="837614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SVM &amp; Soft SVM</a:t>
              </a:r>
              <a:endParaRPr lang="ko-KR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14473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Triangle 3"/>
          <p:cNvSpPr/>
          <p:nvPr/>
        </p:nvSpPr>
        <p:spPr>
          <a:xfrm>
            <a:off x="0" y="0"/>
            <a:ext cx="2063283" cy="6859588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ko-KR" altLang="en-US"/>
          </a:p>
        </p:txBody>
      </p:sp>
      <p:sp>
        <p:nvSpPr>
          <p:cNvPr id="3" name="Title 2"/>
          <p:cNvSpPr txBox="1">
            <a:spLocks/>
          </p:cNvSpPr>
          <p:nvPr/>
        </p:nvSpPr>
        <p:spPr>
          <a:xfrm>
            <a:off x="815308" y="356741"/>
            <a:ext cx="7750059" cy="768263"/>
          </a:xfrm>
          <a:prstGeom prst="rect">
            <a:avLst/>
          </a:prstGeom>
        </p:spPr>
        <p:txBody>
          <a:bodyPr lIns="121917" tIns="60958" rIns="121917" bIns="60958"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dirty="0">
                <a:solidFill>
                  <a:schemeClr val="accent6">
                    <a:lumMod val="75000"/>
                  </a:schemeClr>
                </a:solidFill>
                <a:cs typeface="Arial" pitchFamily="34" charset="0"/>
              </a:rPr>
              <a:t>CONTENTS</a:t>
            </a:r>
          </a:p>
        </p:txBody>
      </p:sp>
      <p:pic>
        <p:nvPicPr>
          <p:cNvPr id="1026" name="Picture 2" descr="E:\002-KIMS BUSINESS\007-02-Fullslidesppt-Contents\20161219\04-edu\owl-item0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22793" y="3444515"/>
            <a:ext cx="3088985" cy="3222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ight Triangle 4"/>
          <p:cNvSpPr/>
          <p:nvPr/>
        </p:nvSpPr>
        <p:spPr>
          <a:xfrm rot="10800000">
            <a:off x="11349691" y="0"/>
            <a:ext cx="836179" cy="2661531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ko-KR" altLang="en-US"/>
          </a:p>
        </p:txBody>
      </p:sp>
      <p:sp>
        <p:nvSpPr>
          <p:cNvPr id="7" name="Rectangle 6"/>
          <p:cNvSpPr/>
          <p:nvPr/>
        </p:nvSpPr>
        <p:spPr>
          <a:xfrm>
            <a:off x="3829345" y="1605170"/>
            <a:ext cx="7737757" cy="1005551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Rectangle 8"/>
          <p:cNvSpPr/>
          <p:nvPr/>
        </p:nvSpPr>
        <p:spPr>
          <a:xfrm>
            <a:off x="3829345" y="2757565"/>
            <a:ext cx="7737757" cy="1005551"/>
          </a:xfrm>
          <a:prstGeom prst="rect">
            <a:avLst/>
          </a:prstGeom>
          <a:noFill/>
          <a:ln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ko-KR" altLang="en-US"/>
          </a:p>
        </p:txBody>
      </p:sp>
      <p:sp>
        <p:nvSpPr>
          <p:cNvPr id="10" name="Rectangle 9"/>
          <p:cNvSpPr/>
          <p:nvPr/>
        </p:nvSpPr>
        <p:spPr>
          <a:xfrm>
            <a:off x="3829345" y="3909959"/>
            <a:ext cx="7737757" cy="1005551"/>
          </a:xfrm>
          <a:prstGeom prst="rect">
            <a:avLst/>
          </a:prstGeom>
          <a:noFill/>
          <a:ln>
            <a:solidFill>
              <a:schemeClr val="accent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ko-KR" altLang="en-US"/>
          </a:p>
        </p:txBody>
      </p:sp>
      <p:sp>
        <p:nvSpPr>
          <p:cNvPr id="11" name="Rectangle 10"/>
          <p:cNvSpPr/>
          <p:nvPr/>
        </p:nvSpPr>
        <p:spPr>
          <a:xfrm>
            <a:off x="3829345" y="5062354"/>
            <a:ext cx="7737757" cy="1005551"/>
          </a:xfrm>
          <a:prstGeom prst="rect">
            <a:avLst/>
          </a:prstGeom>
          <a:noFill/>
          <a:ln>
            <a:solidFill>
              <a:schemeClr val="accent4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ko-KR" altLang="en-US"/>
          </a:p>
        </p:txBody>
      </p:sp>
      <p:sp>
        <p:nvSpPr>
          <p:cNvPr id="8" name="Right Triangle 7"/>
          <p:cNvSpPr/>
          <p:nvPr/>
        </p:nvSpPr>
        <p:spPr>
          <a:xfrm rot="5400000">
            <a:off x="3784514" y="1650316"/>
            <a:ext cx="1013785" cy="911821"/>
          </a:xfrm>
          <a:prstGeom prst="rtTriangl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ko-KR" altLang="en-US"/>
          </a:p>
        </p:txBody>
      </p:sp>
      <p:sp>
        <p:nvSpPr>
          <p:cNvPr id="13" name="Right Triangle 12"/>
          <p:cNvSpPr/>
          <p:nvPr/>
        </p:nvSpPr>
        <p:spPr>
          <a:xfrm rot="5400000">
            <a:off x="3778363" y="2800313"/>
            <a:ext cx="1013785" cy="911821"/>
          </a:xfrm>
          <a:prstGeom prst="rtTriangle">
            <a:avLst/>
          </a:prstGeom>
          <a:solidFill>
            <a:schemeClr val="accent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ko-KR" altLang="en-US"/>
          </a:p>
        </p:txBody>
      </p:sp>
      <p:sp>
        <p:nvSpPr>
          <p:cNvPr id="14" name="Right Triangle 13"/>
          <p:cNvSpPr/>
          <p:nvPr/>
        </p:nvSpPr>
        <p:spPr>
          <a:xfrm rot="5400000">
            <a:off x="3772212" y="3950310"/>
            <a:ext cx="1013785" cy="911821"/>
          </a:xfrm>
          <a:prstGeom prst="rtTriangle">
            <a:avLst/>
          </a:prstGeom>
          <a:solidFill>
            <a:schemeClr val="accent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ko-KR" altLang="en-US"/>
          </a:p>
        </p:txBody>
      </p:sp>
      <p:sp>
        <p:nvSpPr>
          <p:cNvPr id="15" name="Right Triangle 14"/>
          <p:cNvSpPr/>
          <p:nvPr/>
        </p:nvSpPr>
        <p:spPr>
          <a:xfrm rot="5400000">
            <a:off x="3766061" y="5100306"/>
            <a:ext cx="1013785" cy="911821"/>
          </a:xfrm>
          <a:prstGeom prst="rtTriangl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3778551" y="1600579"/>
            <a:ext cx="598390" cy="615696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cs typeface="Arial" pitchFamily="34" charset="0"/>
              </a:rPr>
              <a:t>1</a:t>
            </a:r>
            <a:endParaRPr lang="ko-KR" altLang="en-US" sz="3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778551" y="2738881"/>
            <a:ext cx="598390" cy="615696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cs typeface="Arial" pitchFamily="34" charset="0"/>
              </a:rPr>
              <a:t>2</a:t>
            </a:r>
            <a:endParaRPr lang="ko-KR" altLang="en-US" sz="3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778551" y="3902589"/>
            <a:ext cx="598390" cy="615696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cs typeface="Arial" pitchFamily="34" charset="0"/>
              </a:rPr>
              <a:t>3</a:t>
            </a:r>
            <a:endParaRPr lang="ko-KR" altLang="en-US" sz="3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778551" y="5066297"/>
            <a:ext cx="598390" cy="615696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cs typeface="Arial" pitchFamily="34" charset="0"/>
              </a:rPr>
              <a:t>4</a:t>
            </a:r>
            <a:endParaRPr lang="ko-KR" altLang="en-US" sz="3200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4745974" y="1749897"/>
            <a:ext cx="6550670" cy="721461"/>
            <a:chOff x="782743" y="3362835"/>
            <a:chExt cx="2059657" cy="464978"/>
          </a:xfrm>
        </p:grpSpPr>
        <p:sp>
          <p:nvSpPr>
            <p:cNvPr id="21" name="TextBox 20"/>
            <p:cNvSpPr txBox="1"/>
            <p:nvPr/>
          </p:nvSpPr>
          <p:spPr>
            <a:xfrm>
              <a:off x="782743" y="3579862"/>
              <a:ext cx="2059657" cy="2479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900" b="1" dirty="0" smtClean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주제 및 데이터 소개</a:t>
              </a:r>
              <a:endParaRPr lang="ko-KR" altLang="en-US" sz="1900" b="1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782743" y="3362835"/>
              <a:ext cx="2059657" cy="2479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900" b="1" dirty="0">
                  <a:solidFill>
                    <a:schemeClr val="accen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프로젝트 소개</a:t>
              </a: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4745974" y="2896703"/>
            <a:ext cx="6550670" cy="721461"/>
            <a:chOff x="782743" y="3362835"/>
            <a:chExt cx="2059657" cy="464978"/>
          </a:xfrm>
        </p:grpSpPr>
        <p:sp>
          <p:nvSpPr>
            <p:cNvPr id="24" name="TextBox 23"/>
            <p:cNvSpPr txBox="1"/>
            <p:nvPr/>
          </p:nvSpPr>
          <p:spPr>
            <a:xfrm>
              <a:off x="782743" y="3579862"/>
              <a:ext cx="2059657" cy="2479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900" b="1" dirty="0" err="1" smtClean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KoNLPy</a:t>
              </a:r>
              <a:r>
                <a:rPr lang="en-US" altLang="ko-KR" sz="1900" b="1" dirty="0" smtClean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 · TF-IDF · SVM</a:t>
              </a:r>
              <a:endParaRPr lang="ko-KR" altLang="en-US" sz="1900" b="1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782743" y="3362835"/>
              <a:ext cx="2059657" cy="2479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900" b="1" dirty="0" smtClean="0">
                  <a:solidFill>
                    <a:schemeClr val="accent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패키지 및 통계 기법 소개</a:t>
              </a:r>
              <a:endParaRPr lang="ko-KR" altLang="en-US" sz="1900" b="1" dirty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4745974" y="4043508"/>
            <a:ext cx="6550670" cy="721461"/>
            <a:chOff x="782743" y="3362835"/>
            <a:chExt cx="2059657" cy="464978"/>
          </a:xfrm>
        </p:grpSpPr>
        <p:sp>
          <p:nvSpPr>
            <p:cNvPr id="27" name="TextBox 26"/>
            <p:cNvSpPr txBox="1"/>
            <p:nvPr/>
          </p:nvSpPr>
          <p:spPr>
            <a:xfrm>
              <a:off x="782743" y="3579862"/>
              <a:ext cx="2059657" cy="2479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900" b="1" dirty="0" smtClean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가사를 통한 장르 분류</a:t>
              </a:r>
              <a:endParaRPr lang="ko-KR" altLang="en-US" sz="1900" b="1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782743" y="3362835"/>
              <a:ext cx="2059657" cy="2479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900" b="1" dirty="0" smtClean="0">
                  <a:solidFill>
                    <a:schemeClr val="accent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프로젝트 과정</a:t>
              </a:r>
              <a:endParaRPr lang="ko-KR" altLang="en-US" sz="1900" b="1" dirty="0">
                <a:solidFill>
                  <a:schemeClr val="accent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4745974" y="5198646"/>
            <a:ext cx="6550670" cy="721461"/>
            <a:chOff x="782743" y="3362835"/>
            <a:chExt cx="2059657" cy="464978"/>
          </a:xfrm>
        </p:grpSpPr>
        <p:sp>
          <p:nvSpPr>
            <p:cNvPr id="30" name="TextBox 29"/>
            <p:cNvSpPr txBox="1"/>
            <p:nvPr/>
          </p:nvSpPr>
          <p:spPr>
            <a:xfrm>
              <a:off x="782743" y="3579862"/>
              <a:ext cx="2059657" cy="2479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900" b="1" dirty="0" smtClean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분석 결과 검토 </a:t>
              </a:r>
              <a:r>
                <a:rPr lang="en-US" altLang="ko-KR" sz="1900" b="1" dirty="0" smtClean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· Q&amp;A</a:t>
              </a:r>
              <a:endParaRPr lang="ko-KR" altLang="en-US" sz="1900" b="1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782743" y="3362835"/>
              <a:ext cx="2059657" cy="2479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900" b="1" dirty="0" smtClean="0">
                  <a:solidFill>
                    <a:schemeClr val="accent4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결과 정리</a:t>
              </a:r>
              <a:endParaRPr lang="ko-KR" altLang="en-US" sz="1900" b="1" dirty="0">
                <a:solidFill>
                  <a:schemeClr val="accent4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95055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815307" y="356741"/>
            <a:ext cx="10367802" cy="768263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필요한 패키지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98" y="1694120"/>
            <a:ext cx="10834017" cy="33733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65262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내용 개체 틀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582" y="1629594"/>
            <a:ext cx="7200800" cy="4394335"/>
          </a:xfrm>
          <a:prstGeom prst="rect">
            <a:avLst/>
          </a:prstGeom>
        </p:spPr>
      </p:pic>
      <p:sp>
        <p:nvSpPr>
          <p:cNvPr id="10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815307" y="356741"/>
            <a:ext cx="10367802" cy="768263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데이터의 형태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471470" y="3501802"/>
            <a:ext cx="34563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데이터 개수 </a:t>
            </a:r>
            <a:r>
              <a:rPr lang="en-US" altLang="ko-KR" dirty="0" smtClean="0"/>
              <a:t>: 2822</a:t>
            </a:r>
            <a:r>
              <a:rPr lang="ko-KR" altLang="en-US" dirty="0" smtClean="0"/>
              <a:t>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65262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815307" y="356741"/>
            <a:ext cx="10367802" cy="768263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형태소 추출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920" y="1341562"/>
            <a:ext cx="10380572" cy="5241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48042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815307" y="356741"/>
            <a:ext cx="10367802" cy="768263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형태소 추출 결과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내용 개체 틀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313" y="1701202"/>
            <a:ext cx="11135788" cy="3758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042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815307" y="356741"/>
            <a:ext cx="10367802" cy="768263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TF-IDF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내용 개체 틀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319" y="1557586"/>
            <a:ext cx="10739774" cy="136861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l="590" t="3740" b="3133"/>
          <a:stretch/>
        </p:blipFill>
        <p:spPr>
          <a:xfrm>
            <a:off x="725319" y="3727321"/>
            <a:ext cx="10739774" cy="1934721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550590" y="4869954"/>
            <a:ext cx="11089232" cy="432048"/>
          </a:xfrm>
          <a:prstGeom prst="rect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lIns="121917" tIns="60958" rIns="121917" bIns="60958"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8042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815307" y="356741"/>
            <a:ext cx="10367802" cy="768263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TF-IDF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결과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내용 개체 틀 4"/>
          <p:cNvPicPr>
            <a:picLocks noChangeAspect="1"/>
          </p:cNvPicPr>
          <p:nvPr/>
        </p:nvPicPr>
        <p:blipFill rotWithShape="1">
          <a:blip r:embed="rId2"/>
          <a:srcRect t="707" r="921" b="18404"/>
          <a:stretch/>
        </p:blipFill>
        <p:spPr>
          <a:xfrm>
            <a:off x="833611" y="1324009"/>
            <a:ext cx="7205811" cy="5202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042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622" y="1341562"/>
            <a:ext cx="8822729" cy="51585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815307" y="356741"/>
            <a:ext cx="10367802" cy="768263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SVM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22256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8471469" y="-72008"/>
            <a:ext cx="3718943" cy="7102202"/>
          </a:xfrm>
          <a:prstGeom prst="rect">
            <a:avLst/>
          </a:prstGeom>
          <a:solidFill>
            <a:srgbClr val="D15A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34566" y="1269554"/>
            <a:ext cx="10367802" cy="768263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SVM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결과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566" y="261442"/>
            <a:ext cx="7848872" cy="684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566" y="2205658"/>
            <a:ext cx="7848872" cy="7883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34566" y="3357786"/>
            <a:ext cx="10367802" cy="768263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Soft SVM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결과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566" y="4221881"/>
            <a:ext cx="7848872" cy="773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566" y="5446018"/>
            <a:ext cx="7848872" cy="7589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8746764" y="311301"/>
            <a:ext cx="31683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OUTPUTS</a:t>
            </a:r>
            <a:endParaRPr lang="ko-KR" altLang="en-US" sz="3200" b="1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543478" y="2205658"/>
            <a:ext cx="35592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훈련 세트 점수 </a:t>
            </a:r>
            <a:r>
              <a:rPr lang="en-US" altLang="ko-KR" dirty="0" smtClean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: 0.761</a:t>
            </a:r>
          </a:p>
          <a:p>
            <a:r>
              <a:rPr lang="ko-KR" altLang="en-US" dirty="0" smtClean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테스트 세트 점수 </a:t>
            </a:r>
            <a:r>
              <a:rPr lang="en-US" altLang="ko-KR" dirty="0" smtClean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: 0.591</a:t>
            </a:r>
            <a:endParaRPr lang="ko-KR" altLang="en-US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543478" y="5446018"/>
            <a:ext cx="35592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훈련 세트 점수 </a:t>
            </a:r>
            <a:r>
              <a:rPr lang="en-US" altLang="ko-KR" dirty="0" smtClean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: 0.481</a:t>
            </a:r>
          </a:p>
          <a:p>
            <a:r>
              <a:rPr lang="ko-KR" altLang="en-US" dirty="0" smtClean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테스트 세트 점수 </a:t>
            </a:r>
            <a:r>
              <a:rPr lang="en-US" altLang="ko-KR" dirty="0" smtClean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: 0.497</a:t>
            </a:r>
            <a:endParaRPr lang="ko-KR" altLang="en-US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543478" y="4182973"/>
            <a:ext cx="35592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훈련 세트 점수 </a:t>
            </a:r>
            <a:r>
              <a:rPr lang="en-US" altLang="ko-KR" dirty="0" smtClean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: 1.000</a:t>
            </a:r>
          </a:p>
          <a:p>
            <a:r>
              <a:rPr lang="ko-KR" altLang="en-US" dirty="0" smtClean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테스트 세트 점수 </a:t>
            </a:r>
            <a:r>
              <a:rPr lang="en-US" altLang="ko-KR" dirty="0" smtClean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: 0.605</a:t>
            </a:r>
            <a:endParaRPr lang="ko-KR" altLang="en-US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22256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815307" y="356741"/>
            <a:ext cx="10367802" cy="768263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기사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분야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분류로 재시도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내용 개체 틀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722" y="1485578"/>
            <a:ext cx="10136020" cy="4824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256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8471470" y="-72008"/>
            <a:ext cx="3718943" cy="7102202"/>
          </a:xfrm>
          <a:prstGeom prst="rect">
            <a:avLst/>
          </a:prstGeom>
          <a:solidFill>
            <a:srgbClr val="D15A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34566" y="1269554"/>
            <a:ext cx="7848872" cy="768263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SVM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결과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566" y="2205658"/>
            <a:ext cx="7848872" cy="7883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34566" y="3357786"/>
            <a:ext cx="7848872" cy="768263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Soft SVM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결과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566" y="4221881"/>
            <a:ext cx="7848872" cy="773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566" y="5446018"/>
            <a:ext cx="7848872" cy="7589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8746765" y="333450"/>
            <a:ext cx="31683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OUTPUTS</a:t>
            </a:r>
            <a:endParaRPr lang="ko-KR" altLang="en-US" sz="3200" b="1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543478" y="2205658"/>
            <a:ext cx="35592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훈련 세트 점수 </a:t>
            </a:r>
            <a:r>
              <a:rPr lang="en-US" altLang="ko-KR" dirty="0" smtClean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: 0.986</a:t>
            </a:r>
          </a:p>
          <a:p>
            <a:r>
              <a:rPr lang="ko-KR" altLang="en-US" dirty="0" smtClean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테스트 세트 점수 </a:t>
            </a:r>
            <a:r>
              <a:rPr lang="en-US" altLang="ko-KR" dirty="0" smtClean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: 0.941</a:t>
            </a:r>
            <a:endParaRPr lang="ko-KR" altLang="en-US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543478" y="5446018"/>
            <a:ext cx="35592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훈련 세트 점수 </a:t>
            </a:r>
            <a:r>
              <a:rPr lang="en-US" altLang="ko-KR" dirty="0" smtClean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: 0.715</a:t>
            </a:r>
          </a:p>
          <a:p>
            <a:r>
              <a:rPr lang="ko-KR" altLang="en-US" dirty="0" smtClean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테스트 세트 점수 </a:t>
            </a:r>
            <a:r>
              <a:rPr lang="en-US" altLang="ko-KR" dirty="0" smtClean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: 0.684</a:t>
            </a:r>
            <a:endParaRPr lang="ko-KR" altLang="en-US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543478" y="4182973"/>
            <a:ext cx="35592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훈련 세트 점수 </a:t>
            </a:r>
            <a:r>
              <a:rPr lang="en-US" altLang="ko-KR" dirty="0" smtClean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: 1.000</a:t>
            </a:r>
          </a:p>
          <a:p>
            <a:r>
              <a:rPr lang="ko-KR" altLang="en-US" dirty="0" smtClean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테스트 세트 점수 </a:t>
            </a:r>
            <a:r>
              <a:rPr lang="en-US" altLang="ko-KR" dirty="0" smtClean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: 0.971</a:t>
            </a:r>
            <a:endParaRPr lang="ko-KR" altLang="en-US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14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34566" y="390077"/>
            <a:ext cx="6768752" cy="768263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동일한 과정 이후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77359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411" y="1413104"/>
            <a:ext cx="5864133" cy="45640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Text Placeholder 1"/>
          <p:cNvSpPr txBox="1">
            <a:spLocks/>
          </p:cNvSpPr>
          <p:nvPr/>
        </p:nvSpPr>
        <p:spPr>
          <a:xfrm>
            <a:off x="6861104" y="1554655"/>
            <a:ext cx="5048560" cy="768262"/>
          </a:xfrm>
          <a:prstGeom prst="rect">
            <a:avLst/>
          </a:prstGeom>
        </p:spPr>
        <p:txBody>
          <a:bodyPr lIns="121917" tIns="60958" rIns="121917" bIns="60958"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3700" b="1" dirty="0">
                <a:solidFill>
                  <a:schemeClr val="accent2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가사에 따른 장르 분류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7151187" y="4595222"/>
            <a:ext cx="4694953" cy="451510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r>
              <a:rPr lang="ko-KR" altLang="en-US" sz="2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월 별 </a:t>
            </a:r>
            <a:r>
              <a:rPr lang="en-US" altLang="ko-KR" sz="2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Mnet 1-100</a:t>
            </a:r>
            <a:r>
              <a:rPr lang="ko-KR" altLang="en-US" sz="2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순위 노래</a:t>
            </a:r>
          </a:p>
        </p:txBody>
      </p:sp>
      <p:grpSp>
        <p:nvGrpSpPr>
          <p:cNvPr id="45" name="그룹 44"/>
          <p:cNvGrpSpPr/>
          <p:nvPr/>
        </p:nvGrpSpPr>
        <p:grpSpPr>
          <a:xfrm>
            <a:off x="7151186" y="2773023"/>
            <a:ext cx="4476775" cy="1307925"/>
            <a:chOff x="5402809" y="1520702"/>
            <a:chExt cx="3358018" cy="980717"/>
          </a:xfrm>
        </p:grpSpPr>
        <p:grpSp>
          <p:nvGrpSpPr>
            <p:cNvPr id="44" name="그룹 43"/>
            <p:cNvGrpSpPr/>
            <p:nvPr/>
          </p:nvGrpSpPr>
          <p:grpSpPr>
            <a:xfrm>
              <a:off x="6084168" y="2141419"/>
              <a:ext cx="1944216" cy="360000"/>
              <a:chOff x="6084168" y="1851670"/>
              <a:chExt cx="1944216" cy="360000"/>
            </a:xfrm>
          </p:grpSpPr>
          <p:sp>
            <p:nvSpPr>
              <p:cNvPr id="38" name="Rectangle 3"/>
              <p:cNvSpPr/>
              <p:nvPr/>
            </p:nvSpPr>
            <p:spPr>
              <a:xfrm>
                <a:off x="6084168" y="1995686"/>
                <a:ext cx="1890216" cy="73412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Rectangle 4"/>
              <p:cNvSpPr/>
              <p:nvPr/>
            </p:nvSpPr>
            <p:spPr>
              <a:xfrm>
                <a:off x="6084168" y="1851670"/>
                <a:ext cx="108000" cy="3600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40" name="Rectangle 6"/>
              <p:cNvSpPr/>
              <p:nvPr/>
            </p:nvSpPr>
            <p:spPr>
              <a:xfrm>
                <a:off x="7920384" y="1851670"/>
                <a:ext cx="108000" cy="3600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2" name="TextBox 41"/>
            <p:cNvSpPr txBox="1"/>
            <p:nvPr/>
          </p:nvSpPr>
          <p:spPr>
            <a:xfrm>
              <a:off x="5402809" y="1520705"/>
              <a:ext cx="1470717" cy="43848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200" b="1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2009/01</a:t>
              </a:r>
              <a:endPara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7187941" y="1520702"/>
              <a:ext cx="1572886" cy="43848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200" b="1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2018/04</a:t>
              </a:r>
              <a:endPara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46" name="TextBox 45"/>
          <p:cNvSpPr txBox="1"/>
          <p:nvPr/>
        </p:nvSpPr>
        <p:spPr>
          <a:xfrm>
            <a:off x="7151188" y="5283978"/>
            <a:ext cx="4468393" cy="451510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r>
              <a:rPr lang="ko-KR" altLang="en-US" sz="2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장르 </a:t>
            </a:r>
            <a:r>
              <a:rPr lang="en-US" altLang="ko-KR" sz="2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: </a:t>
            </a:r>
            <a:r>
              <a:rPr lang="ko-KR" altLang="en-US" sz="2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발라드</a:t>
            </a:r>
            <a:r>
              <a:rPr lang="en-US" altLang="ko-KR" sz="2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, </a:t>
            </a:r>
            <a:r>
              <a:rPr lang="ko-KR" altLang="en-US" sz="2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댄스</a:t>
            </a:r>
            <a:r>
              <a:rPr lang="en-US" altLang="ko-KR" sz="2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, </a:t>
            </a:r>
            <a:r>
              <a:rPr lang="ko-KR" altLang="en-US" sz="21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힙합</a:t>
            </a:r>
            <a:r>
              <a:rPr lang="en-US" altLang="ko-KR" sz="21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, </a:t>
            </a:r>
            <a:r>
              <a:rPr lang="ko-KR" altLang="en-US" sz="21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알엔비</a:t>
            </a:r>
            <a:endParaRPr lang="ko-KR" altLang="en-US" sz="2100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16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164676"/>
            <a:ext cx="12190413" cy="768263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주제 및 데이터 소개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Rectangle 3"/>
          <p:cNvSpPr/>
          <p:nvPr/>
        </p:nvSpPr>
        <p:spPr>
          <a:xfrm>
            <a:off x="-48677" y="1059458"/>
            <a:ext cx="12287766" cy="60973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17" tIns="60958" rIns="121917" bIns="6095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8737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3"/>
          <p:cNvSpPr/>
          <p:nvPr/>
        </p:nvSpPr>
        <p:spPr>
          <a:xfrm>
            <a:off x="-48677" y="6526138"/>
            <a:ext cx="12287766" cy="33345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17" tIns="60958" rIns="121917" bIns="6095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164676"/>
            <a:ext cx="12190413" cy="768263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 smtClean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결과 정리</a:t>
            </a:r>
            <a:endParaRPr lang="ko-KR" altLang="en-US" dirty="0">
              <a:solidFill>
                <a:schemeClr val="accent1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0" y="957430"/>
            <a:ext cx="12190413" cy="38413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가사에 따른 장르 분류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VS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신문 기사에 따른 장르 분류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631108" y="3840406"/>
            <a:ext cx="828939" cy="692493"/>
          </a:xfrm>
          <a:prstGeom prst="rect">
            <a:avLst/>
          </a:prstGeom>
          <a:noFill/>
        </p:spPr>
        <p:txBody>
          <a:bodyPr wrap="none" lIns="121917" tIns="60958" rIns="121917" bIns="60958" rtlCol="0">
            <a:spAutoFit/>
          </a:bodyPr>
          <a:lstStyle/>
          <a:p>
            <a:r>
              <a:rPr lang="en-US" altLang="ko-KR" sz="37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VS</a:t>
            </a:r>
            <a:endParaRPr lang="ko-KR" altLang="en-US" sz="2100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903518" y="3194510"/>
            <a:ext cx="2952328" cy="2395524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pPr marL="72000">
              <a:spcAft>
                <a:spcPts val="600"/>
              </a:spcAft>
            </a:pPr>
            <a:r>
              <a:rPr lang="ko-KR" altLang="en-US" sz="1800" b="1" dirty="0" smtClean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실패 요인</a:t>
            </a:r>
            <a:endParaRPr lang="en-US" altLang="ko-KR" sz="1800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72000">
              <a:spcAft>
                <a:spcPts val="400"/>
              </a:spcAft>
            </a:pPr>
            <a:r>
              <a:rPr lang="ko-KR" altLang="en-US" sz="1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자연어 처리의 부족함</a:t>
            </a:r>
            <a:endParaRPr lang="en-US" altLang="ko-KR" sz="1800" b="1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72000">
              <a:spcAft>
                <a:spcPts val="400"/>
              </a:spcAft>
            </a:pPr>
            <a:r>
              <a:rPr lang="ko-KR" altLang="en-US" sz="1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각 장르의 충분한</a:t>
            </a:r>
            <a:endParaRPr lang="en-US" altLang="ko-KR" sz="1800" b="1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72000">
              <a:spcAft>
                <a:spcPts val="400"/>
              </a:spcAft>
            </a:pPr>
            <a:r>
              <a:rPr lang="ko-KR" altLang="en-US" sz="1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데이터 부족</a:t>
            </a:r>
            <a:endParaRPr lang="en-US" altLang="ko-KR" sz="1800" b="1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72000">
              <a:spcAft>
                <a:spcPts val="400"/>
              </a:spcAft>
            </a:pPr>
            <a:r>
              <a:rPr lang="ko-KR" altLang="en-US" sz="1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한글과 영어 가사의 혼합</a:t>
            </a:r>
            <a:endParaRPr lang="en-US" altLang="ko-KR" sz="1800" b="1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72000">
              <a:spcAft>
                <a:spcPts val="400"/>
              </a:spcAft>
            </a:pPr>
            <a:r>
              <a:rPr lang="ko-KR" altLang="en-US" sz="1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단어의 충분한</a:t>
            </a:r>
            <a:endParaRPr lang="en-US" altLang="ko-KR" sz="1800" b="1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72000">
              <a:spcAft>
                <a:spcPts val="400"/>
              </a:spcAft>
            </a:pPr>
            <a:r>
              <a:rPr lang="ko-KR" altLang="en-US" sz="1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빈도수 부족</a:t>
            </a:r>
            <a:endParaRPr lang="en-US" altLang="ko-KR" sz="1800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08586" y="1905421"/>
            <a:ext cx="1974252" cy="1354213"/>
          </a:xfrm>
          <a:prstGeom prst="rect">
            <a:avLst/>
          </a:prstGeom>
          <a:noFill/>
        </p:spPr>
        <p:txBody>
          <a:bodyPr wrap="none" lIns="121917" tIns="60958" rIns="121917" bIns="60958" rtlCol="0">
            <a:spAutoFit/>
          </a:bodyPr>
          <a:lstStyle/>
          <a:p>
            <a:pPr algn="ctr"/>
            <a:r>
              <a:rPr lang="en-US" altLang="ko-KR" sz="8000" b="1" dirty="0" smtClean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97</a:t>
            </a:r>
            <a:r>
              <a:rPr lang="en-US" altLang="ko-KR" sz="4800" b="1" dirty="0" smtClean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%</a:t>
            </a:r>
            <a:endParaRPr lang="ko-KR" altLang="en-US" sz="4800" b="1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407574" y="1905421"/>
            <a:ext cx="1974252" cy="1354213"/>
          </a:xfrm>
          <a:prstGeom prst="rect">
            <a:avLst/>
          </a:prstGeom>
          <a:noFill/>
        </p:spPr>
        <p:txBody>
          <a:bodyPr wrap="none" lIns="121917" tIns="60958" rIns="121917" bIns="60958" rtlCol="0">
            <a:spAutoFit/>
          </a:bodyPr>
          <a:lstStyle/>
          <a:p>
            <a:pPr algn="ctr"/>
            <a:r>
              <a:rPr lang="en-US" altLang="ko-KR" sz="8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6</a:t>
            </a:r>
            <a:r>
              <a:rPr lang="en-US" altLang="ko-KR" sz="8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0</a:t>
            </a:r>
            <a:r>
              <a:rPr lang="en-US" altLang="ko-KR" sz="4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%</a:t>
            </a:r>
            <a:endParaRPr lang="ko-KR" altLang="en-US" sz="4800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6549188" y="3020601"/>
            <a:ext cx="2216641" cy="2237300"/>
            <a:chOff x="1630710" y="948863"/>
            <a:chExt cx="2884306" cy="2961892"/>
          </a:xfrm>
          <a:effectLst/>
        </p:grpSpPr>
        <p:graphicFrame>
          <p:nvGraphicFramePr>
            <p:cNvPr id="15" name="Chart 7">
              <a:extLst>
                <a:ext uri="{FF2B5EF4-FFF2-40B4-BE49-F238E27FC236}">
                  <a16:creationId xmlns:a16="http://schemas.microsoft.com/office/drawing/2014/main" id="{4EDA1B78-6E4D-4CC8-8945-400D474B52E4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284876859"/>
                </p:ext>
              </p:extLst>
            </p:nvPr>
          </p:nvGraphicFramePr>
          <p:xfrm>
            <a:off x="1630710" y="1064880"/>
            <a:ext cx="2884306" cy="2845875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16" name="Oval 16"/>
            <p:cNvSpPr/>
            <p:nvPr/>
          </p:nvSpPr>
          <p:spPr>
            <a:xfrm>
              <a:off x="2464980" y="1894065"/>
              <a:ext cx="1215764" cy="122446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17" tIns="60958" rIns="121917" bIns="60958"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340821" y="2139586"/>
              <a:ext cx="1464082" cy="733415"/>
            </a:xfrm>
            <a:prstGeom prst="rect">
              <a:avLst/>
            </a:prstGeom>
            <a:noFill/>
            <a:effectLst/>
          </p:spPr>
          <p:txBody>
            <a:bodyPr wrap="square" lIns="121917" tIns="60958" rIns="121917" bIns="60958" rtlCol="0" anchor="ctr">
              <a:spAutoFit/>
            </a:bodyPr>
            <a:lstStyle/>
            <a:p>
              <a:pPr algn="ctr"/>
              <a:r>
                <a:rPr lang="en-US" altLang="ko-KR" sz="28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60%</a:t>
              </a:r>
              <a:endPara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endParaRPr>
            </a:p>
          </p:txBody>
        </p:sp>
        <p:sp>
          <p:nvSpPr>
            <p:cNvPr id="18" name="Oval 3"/>
            <p:cNvSpPr/>
            <p:nvPr/>
          </p:nvSpPr>
          <p:spPr>
            <a:xfrm>
              <a:off x="2537822" y="948863"/>
              <a:ext cx="1015031" cy="72459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17" tIns="60958" rIns="121917" bIns="6095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198339" y="1045777"/>
              <a:ext cx="1749043" cy="529687"/>
            </a:xfrm>
            <a:prstGeom prst="rect">
              <a:avLst/>
            </a:prstGeom>
            <a:noFill/>
            <a:effectLst/>
          </p:spPr>
          <p:txBody>
            <a:bodyPr wrap="square" lIns="121917" tIns="60958" rIns="121917" bIns="60958" rtlCol="0">
              <a:spAutoFit/>
            </a:bodyPr>
            <a:lstStyle/>
            <a:p>
              <a:pPr algn="ctr"/>
              <a:r>
                <a:rPr lang="en-US" altLang="ko-KR" sz="1800" dirty="0" smtClean="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TEST</a:t>
              </a:r>
              <a:endParaRPr lang="ko-KR" altLang="en-US" sz="1800" dirty="0">
                <a:solidFill>
                  <a:schemeClr val="accent1">
                    <a:lumMod val="20000"/>
                    <a:lumOff val="8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3382442" y="3020601"/>
            <a:ext cx="2216641" cy="2237300"/>
            <a:chOff x="1630710" y="948863"/>
            <a:chExt cx="2884306" cy="2961892"/>
          </a:xfrm>
          <a:effectLst/>
        </p:grpSpPr>
        <p:graphicFrame>
          <p:nvGraphicFramePr>
            <p:cNvPr id="21" name="Chart 7">
              <a:extLst>
                <a:ext uri="{FF2B5EF4-FFF2-40B4-BE49-F238E27FC236}">
                  <a16:creationId xmlns:a16="http://schemas.microsoft.com/office/drawing/2014/main" id="{4EDA1B78-6E4D-4CC8-8945-400D474B52E4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487986436"/>
                </p:ext>
              </p:extLst>
            </p:nvPr>
          </p:nvGraphicFramePr>
          <p:xfrm>
            <a:off x="1630710" y="1064880"/>
            <a:ext cx="2884306" cy="2845875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22" name="Oval 16"/>
            <p:cNvSpPr/>
            <p:nvPr/>
          </p:nvSpPr>
          <p:spPr>
            <a:xfrm>
              <a:off x="2464980" y="1894065"/>
              <a:ext cx="1215764" cy="122446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17" tIns="60958" rIns="121917" bIns="60958"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340821" y="2139586"/>
              <a:ext cx="1464082" cy="733415"/>
            </a:xfrm>
            <a:prstGeom prst="rect">
              <a:avLst/>
            </a:prstGeom>
            <a:noFill/>
            <a:effectLst/>
          </p:spPr>
          <p:txBody>
            <a:bodyPr wrap="square" lIns="121917" tIns="60958" rIns="121917" bIns="60958" rtlCol="0" anchor="ctr">
              <a:spAutoFit/>
            </a:bodyPr>
            <a:lstStyle/>
            <a:p>
              <a:pPr algn="ctr"/>
              <a:r>
                <a:rPr lang="en-US" altLang="ko-KR" sz="28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97%</a:t>
              </a:r>
              <a:endPara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endParaRPr>
            </a:p>
          </p:txBody>
        </p:sp>
        <p:sp>
          <p:nvSpPr>
            <p:cNvPr id="24" name="Oval 3"/>
            <p:cNvSpPr/>
            <p:nvPr/>
          </p:nvSpPr>
          <p:spPr>
            <a:xfrm>
              <a:off x="2537822" y="948863"/>
              <a:ext cx="1015031" cy="72459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17" tIns="60958" rIns="121917" bIns="6095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2198339" y="1045777"/>
              <a:ext cx="1749043" cy="529687"/>
            </a:xfrm>
            <a:prstGeom prst="rect">
              <a:avLst/>
            </a:prstGeom>
            <a:noFill/>
            <a:effectLst/>
          </p:spPr>
          <p:txBody>
            <a:bodyPr wrap="square" lIns="121917" tIns="60958" rIns="121917" bIns="60958" rtlCol="0">
              <a:spAutoFit/>
            </a:bodyPr>
            <a:lstStyle/>
            <a:p>
              <a:pPr algn="ctr"/>
              <a:r>
                <a:rPr lang="en-US" altLang="ko-KR" sz="1800" dirty="0" smtClean="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TEST</a:t>
              </a:r>
              <a:endParaRPr lang="ko-KR" altLang="en-US" sz="1800" dirty="0">
                <a:solidFill>
                  <a:schemeClr val="accent1">
                    <a:lumMod val="20000"/>
                    <a:lumOff val="8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6" name="Rectangle 3"/>
          <p:cNvSpPr/>
          <p:nvPr/>
        </p:nvSpPr>
        <p:spPr>
          <a:xfrm>
            <a:off x="-48677" y="1496613"/>
            <a:ext cx="12287766" cy="60973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17" tIns="60958" rIns="121917" bIns="6095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361232" y="3522805"/>
            <a:ext cx="2868960" cy="1738934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pPr marL="72000">
              <a:spcAft>
                <a:spcPts val="600"/>
              </a:spcAft>
            </a:pPr>
            <a:r>
              <a:rPr lang="ko-KR" altLang="en-US" sz="1800" b="1" dirty="0" smtClean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성</a:t>
            </a:r>
            <a:r>
              <a:rPr lang="ko-KR" altLang="en-US" sz="1800" b="1" dirty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공</a:t>
            </a:r>
            <a:r>
              <a:rPr lang="ko-KR" altLang="en-US" sz="1800" b="1" dirty="0" smtClean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요인</a:t>
            </a:r>
            <a:endParaRPr lang="en-US" altLang="ko-KR" sz="1800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72000">
              <a:spcAft>
                <a:spcPts val="400"/>
              </a:spcAft>
            </a:pPr>
            <a:r>
              <a:rPr lang="ko-KR" altLang="en-US" sz="1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각 장르별 충분한 데이터</a:t>
            </a:r>
            <a:endParaRPr lang="en-US" altLang="ko-KR" sz="1800" b="1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72000">
              <a:spcAft>
                <a:spcPts val="400"/>
              </a:spcAft>
            </a:pPr>
            <a:r>
              <a:rPr lang="ko-KR" altLang="en-US" sz="1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영어의 빈도수가 낮음</a:t>
            </a:r>
            <a:endParaRPr lang="en-US" altLang="ko-KR" sz="1800" b="1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72000">
              <a:spcAft>
                <a:spcPts val="400"/>
              </a:spcAft>
            </a:pPr>
            <a:r>
              <a:rPr lang="ko-KR" altLang="en-US" sz="1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주제되는 단어의</a:t>
            </a:r>
            <a:endParaRPr lang="en-US" altLang="ko-KR" sz="1800" b="1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72000">
              <a:spcAft>
                <a:spcPts val="400"/>
              </a:spcAft>
            </a:pPr>
            <a:r>
              <a:rPr lang="ko-KR" altLang="en-US" sz="1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충분한 빈도수</a:t>
            </a:r>
            <a:endParaRPr lang="en-US" altLang="ko-KR" sz="1800" b="1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pic>
        <p:nvPicPr>
          <p:cNvPr id="29" name="Picture 2" descr="E:\002-KIMS BUSINESS\007-02-Fullslidesppt-Contents\20161219\04-edu\owl-item0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62558" y="5374010"/>
            <a:ext cx="1347166" cy="1405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7427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8"/>
          <p:cNvSpPr txBox="1"/>
          <p:nvPr/>
        </p:nvSpPr>
        <p:spPr>
          <a:xfrm>
            <a:off x="623311" y="260709"/>
            <a:ext cx="9215824" cy="779881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r>
              <a:rPr lang="ko-KR" altLang="en-US" sz="4300" dirty="0" smtClean="0"/>
              <a:t>참조</a:t>
            </a:r>
            <a:endParaRPr lang="ko-KR" altLang="en-US" sz="4300" dirty="0"/>
          </a:p>
        </p:txBody>
      </p:sp>
      <p:sp>
        <p:nvSpPr>
          <p:cNvPr id="40" name="Rectangle 3"/>
          <p:cNvSpPr/>
          <p:nvPr/>
        </p:nvSpPr>
        <p:spPr>
          <a:xfrm flipV="1">
            <a:off x="0" y="1331904"/>
            <a:ext cx="12190413" cy="6097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17" tIns="60958" rIns="121917" bIns="6095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1" name="TextBox 40"/>
          <p:cNvSpPr txBox="1"/>
          <p:nvPr/>
        </p:nvSpPr>
        <p:spPr>
          <a:xfrm>
            <a:off x="623311" y="1892422"/>
            <a:ext cx="10079808" cy="4001091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http://www.free-powerpoint-templates-design.com</a:t>
            </a:r>
            <a:endParaRPr lang="en-US" altLang="ko-KR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  <a:hlinkClick r:id="rId2"/>
              </a:rPr>
              <a:t>http://</a:t>
            </a:r>
            <a:r>
              <a:rPr lang="en-US" altLang="ko-KR" sz="1800" dirty="0" smtClean="0">
                <a:latin typeface="맑은 고딕" panose="020B0503020000020004" pitchFamily="50" charset="-127"/>
                <a:ea typeface="맑은 고딕" panose="020B0503020000020004" pitchFamily="50" charset="-127"/>
                <a:hlinkClick r:id="rId2"/>
              </a:rPr>
              <a:t>www.mnet.com/chart/TOP100/201804</a:t>
            </a:r>
            <a:endParaRPr lang="en-US" altLang="ko-KR" sz="18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http://www.segye.com/main</a:t>
            </a:r>
          </a:p>
          <a:p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http://konlpy-ko.readthedocs.io/ko/v0.4.3/</a:t>
            </a:r>
          </a:p>
          <a:p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https://ko.wikipedia.org/wiki/TF-IDF</a:t>
            </a:r>
          </a:p>
          <a:p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https://ko.wikipedia.org/wiki/%EC%84%9C%ED%8F%AC%ED%8A%B8_%EB%B2%A1%ED%84%B0_%</a:t>
            </a:r>
            <a:r>
              <a:rPr lang="en-US" altLang="ko-KR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EB%A8%B8%EC%8B%A0</a:t>
            </a:r>
          </a:p>
          <a:p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https://ko.wikipedia.org/wiki/%EB%A1%9C%EC%A7%80%EC%8A%A4%ED%8B%B1_%ED%9A%8C%EA%B7%80</a:t>
            </a:r>
          </a:p>
          <a:p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http://cafe.naver.com/schoolfastcampus/407</a:t>
            </a:r>
          </a:p>
          <a:p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  <a:hlinkClick r:id="rId3"/>
              </a:rPr>
              <a:t>http://</a:t>
            </a:r>
            <a:r>
              <a:rPr lang="en-US" altLang="ko-KR" sz="1800" dirty="0" smtClean="0">
                <a:latin typeface="맑은 고딕" panose="020B0503020000020004" pitchFamily="50" charset="-127"/>
                <a:ea typeface="맑은 고딕" panose="020B0503020000020004" pitchFamily="50" charset="-127"/>
                <a:hlinkClick r:id="rId3"/>
              </a:rPr>
              <a:t>replet.tistory.com/58</a:t>
            </a:r>
            <a:endParaRPr lang="en-US" altLang="ko-KR" sz="18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https://ratsgo.github.io/machine%20learning/2017/05/29/SVM2/</a:t>
            </a:r>
            <a:endParaRPr lang="en-US" altLang="ko-KR" sz="18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처음 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배우는 </a:t>
            </a:r>
            <a:r>
              <a:rPr lang="ko-KR" altLang="en-US" sz="18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머신러닝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김승연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정용주 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8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한빛미디어</a:t>
            </a:r>
            <a:endParaRPr lang="en-US" altLang="ko-KR" sz="18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8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파이썬</a:t>
            </a:r>
            <a:r>
              <a:rPr lang="ko-KR" alt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라이브러리를 활용한 </a:t>
            </a:r>
            <a:r>
              <a:rPr lang="ko-KR" altLang="en-US" sz="18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머신러닝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8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안드레아스뮐러</a:t>
            </a:r>
            <a:r>
              <a:rPr lang="en-US" altLang="ko-KR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세라 </a:t>
            </a:r>
            <a:r>
              <a:rPr lang="ko-KR" altLang="en-US" sz="18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가이도</a:t>
            </a:r>
            <a:r>
              <a:rPr lang="en-US" altLang="ko-KR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8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한빛미디어</a:t>
            </a:r>
            <a:endParaRPr lang="en-US" altLang="ko-KR" sz="18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6938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6575198" y="2949630"/>
            <a:ext cx="4223919" cy="1319564"/>
          </a:xfrm>
        </p:spPr>
        <p:txBody>
          <a:bodyPr/>
          <a:lstStyle/>
          <a:p>
            <a:r>
              <a:rPr lang="en-US" altLang="ko-KR" sz="8800" dirty="0"/>
              <a:t>Q &amp; A</a:t>
            </a:r>
            <a:endParaRPr lang="ko-KR" altLang="en-US" sz="8800" dirty="0"/>
          </a:p>
        </p:txBody>
      </p:sp>
    </p:spTree>
    <p:extLst>
      <p:ext uri="{BB962C8B-B14F-4D97-AF65-F5344CB8AC3E}">
        <p14:creationId xmlns:p14="http://schemas.microsoft.com/office/powerpoint/2010/main" val="2492599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sz="53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THANK YOU</a:t>
            </a:r>
            <a:endParaRPr lang="ko-KR" altLang="en-US" sz="53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1455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5615216" y="1622476"/>
            <a:ext cx="578994" cy="4912889"/>
            <a:chOff x="4211960" y="1264200"/>
            <a:chExt cx="434302" cy="3683814"/>
          </a:xfrm>
        </p:grpSpPr>
        <p:sp>
          <p:nvSpPr>
            <p:cNvPr id="4" name="Rectangle 3"/>
            <p:cNvSpPr/>
            <p:nvPr/>
          </p:nvSpPr>
          <p:spPr>
            <a:xfrm>
              <a:off x="4466262" y="1264200"/>
              <a:ext cx="180000" cy="36000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" name="Rounded Rectangle 3"/>
            <p:cNvSpPr/>
            <p:nvPr/>
          </p:nvSpPr>
          <p:spPr>
            <a:xfrm rot="10800000">
              <a:off x="4211960" y="1272212"/>
              <a:ext cx="434302" cy="3675802"/>
            </a:xfrm>
            <a:custGeom>
              <a:avLst/>
              <a:gdLst/>
              <a:ahLst/>
              <a:cxnLst/>
              <a:rect l="l" t="t" r="r" b="b"/>
              <a:pathLst>
                <a:path w="727470" h="5112569">
                  <a:moveTo>
                    <a:pt x="727470" y="3816423"/>
                  </a:moveTo>
                  <a:lnTo>
                    <a:pt x="727470" y="5112569"/>
                  </a:lnTo>
                  <a:lnTo>
                    <a:pt x="6695" y="5112569"/>
                  </a:lnTo>
                  <a:lnTo>
                    <a:pt x="6695" y="3816425"/>
                  </a:lnTo>
                  <a:lnTo>
                    <a:pt x="1" y="3816425"/>
                  </a:lnTo>
                  <a:lnTo>
                    <a:pt x="1" y="2520281"/>
                  </a:lnTo>
                  <a:lnTo>
                    <a:pt x="0" y="2520281"/>
                  </a:lnTo>
                  <a:lnTo>
                    <a:pt x="0" y="1224135"/>
                  </a:lnTo>
                  <a:lnTo>
                    <a:pt x="0" y="768850"/>
                  </a:lnTo>
                  <a:lnTo>
                    <a:pt x="0" y="120129"/>
                  </a:lnTo>
                  <a:cubicBezTo>
                    <a:pt x="0" y="53784"/>
                    <a:pt x="53784" y="0"/>
                    <a:pt x="120129" y="0"/>
                  </a:cubicBezTo>
                  <a:cubicBezTo>
                    <a:pt x="186474" y="0"/>
                    <a:pt x="240258" y="53784"/>
                    <a:pt x="240258" y="120129"/>
                  </a:cubicBezTo>
                  <a:lnTo>
                    <a:pt x="240258" y="120152"/>
                  </a:lnTo>
                  <a:cubicBezTo>
                    <a:pt x="240258" y="53807"/>
                    <a:pt x="294042" y="23"/>
                    <a:pt x="360387" y="23"/>
                  </a:cubicBezTo>
                  <a:cubicBezTo>
                    <a:pt x="426733" y="23"/>
                    <a:pt x="480516" y="53807"/>
                    <a:pt x="480516" y="120152"/>
                  </a:cubicBezTo>
                  <a:lnTo>
                    <a:pt x="480516" y="120175"/>
                  </a:lnTo>
                  <a:cubicBezTo>
                    <a:pt x="480516" y="53829"/>
                    <a:pt x="534300" y="45"/>
                    <a:pt x="600645" y="45"/>
                  </a:cubicBezTo>
                  <a:cubicBezTo>
                    <a:pt x="666991" y="45"/>
                    <a:pt x="720775" y="53829"/>
                    <a:pt x="720775" y="120175"/>
                  </a:cubicBezTo>
                  <a:lnTo>
                    <a:pt x="720775" y="768849"/>
                  </a:lnTo>
                  <a:lnTo>
                    <a:pt x="720775" y="1224135"/>
                  </a:lnTo>
                  <a:lnTo>
                    <a:pt x="720775" y="2520279"/>
                  </a:lnTo>
                  <a:lnTo>
                    <a:pt x="720776" y="2520279"/>
                  </a:lnTo>
                  <a:lnTo>
                    <a:pt x="720776" y="3816423"/>
                  </a:lnTo>
                  <a:close/>
                </a:path>
              </a:pathLst>
            </a:custGeom>
            <a:gradFill>
              <a:gsLst>
                <a:gs pos="48000">
                  <a:schemeClr val="tx1">
                    <a:alpha val="0"/>
                  </a:schemeClr>
                </a:gs>
                <a:gs pos="100000">
                  <a:schemeClr val="tx1">
                    <a:alpha val="39000"/>
                  </a:schemeClr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077322" y="1414422"/>
            <a:ext cx="1295831" cy="267995"/>
            <a:chOff x="4264755" y="1264200"/>
            <a:chExt cx="381507" cy="3683814"/>
          </a:xfrm>
        </p:grpSpPr>
        <p:sp>
          <p:nvSpPr>
            <p:cNvPr id="9" name="Rectangle 8"/>
            <p:cNvSpPr/>
            <p:nvPr/>
          </p:nvSpPr>
          <p:spPr>
            <a:xfrm>
              <a:off x="4466262" y="1264200"/>
              <a:ext cx="180000" cy="36000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" name="Rounded Rectangle 3"/>
            <p:cNvSpPr/>
            <p:nvPr/>
          </p:nvSpPr>
          <p:spPr>
            <a:xfrm rot="10800000">
              <a:off x="4264755" y="1272211"/>
              <a:ext cx="381507" cy="3675803"/>
            </a:xfrm>
            <a:custGeom>
              <a:avLst/>
              <a:gdLst/>
              <a:ahLst/>
              <a:cxnLst/>
              <a:rect l="l" t="t" r="r" b="b"/>
              <a:pathLst>
                <a:path w="727470" h="5112569">
                  <a:moveTo>
                    <a:pt x="727470" y="3816423"/>
                  </a:moveTo>
                  <a:lnTo>
                    <a:pt x="727470" y="5112569"/>
                  </a:lnTo>
                  <a:lnTo>
                    <a:pt x="6695" y="5112569"/>
                  </a:lnTo>
                  <a:lnTo>
                    <a:pt x="6695" y="3816425"/>
                  </a:lnTo>
                  <a:lnTo>
                    <a:pt x="1" y="3816425"/>
                  </a:lnTo>
                  <a:lnTo>
                    <a:pt x="1" y="2520281"/>
                  </a:lnTo>
                  <a:lnTo>
                    <a:pt x="0" y="2520281"/>
                  </a:lnTo>
                  <a:lnTo>
                    <a:pt x="0" y="1224135"/>
                  </a:lnTo>
                  <a:lnTo>
                    <a:pt x="0" y="768850"/>
                  </a:lnTo>
                  <a:lnTo>
                    <a:pt x="0" y="120129"/>
                  </a:lnTo>
                  <a:cubicBezTo>
                    <a:pt x="0" y="53784"/>
                    <a:pt x="53784" y="0"/>
                    <a:pt x="120129" y="0"/>
                  </a:cubicBezTo>
                  <a:cubicBezTo>
                    <a:pt x="186474" y="0"/>
                    <a:pt x="240258" y="53784"/>
                    <a:pt x="240258" y="120129"/>
                  </a:cubicBezTo>
                  <a:lnTo>
                    <a:pt x="240258" y="120152"/>
                  </a:lnTo>
                  <a:cubicBezTo>
                    <a:pt x="240258" y="53807"/>
                    <a:pt x="294042" y="23"/>
                    <a:pt x="360387" y="23"/>
                  </a:cubicBezTo>
                  <a:cubicBezTo>
                    <a:pt x="426733" y="23"/>
                    <a:pt x="480516" y="53807"/>
                    <a:pt x="480516" y="120152"/>
                  </a:cubicBezTo>
                  <a:lnTo>
                    <a:pt x="480516" y="120175"/>
                  </a:lnTo>
                  <a:cubicBezTo>
                    <a:pt x="480516" y="53829"/>
                    <a:pt x="534300" y="45"/>
                    <a:pt x="600645" y="45"/>
                  </a:cubicBezTo>
                  <a:cubicBezTo>
                    <a:pt x="666991" y="45"/>
                    <a:pt x="720775" y="53829"/>
                    <a:pt x="720775" y="120175"/>
                  </a:cubicBezTo>
                  <a:lnTo>
                    <a:pt x="720775" y="768849"/>
                  </a:lnTo>
                  <a:lnTo>
                    <a:pt x="720775" y="1224135"/>
                  </a:lnTo>
                  <a:lnTo>
                    <a:pt x="720775" y="2520279"/>
                  </a:lnTo>
                  <a:lnTo>
                    <a:pt x="720776" y="2520279"/>
                  </a:lnTo>
                  <a:lnTo>
                    <a:pt x="720776" y="3816423"/>
                  </a:lnTo>
                  <a:close/>
                </a:path>
              </a:pathLst>
            </a:custGeom>
            <a:gradFill>
              <a:gsLst>
                <a:gs pos="48000">
                  <a:schemeClr val="tx1">
                    <a:alpha val="0"/>
                  </a:schemeClr>
                </a:gs>
                <a:gs pos="100000">
                  <a:schemeClr val="tx1">
                    <a:alpha val="39000"/>
                  </a:schemeClr>
                </a:gs>
              </a:gsLst>
              <a:lin ang="11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7" name="Pentagon 6"/>
          <p:cNvSpPr/>
          <p:nvPr/>
        </p:nvSpPr>
        <p:spPr>
          <a:xfrm>
            <a:off x="5042302" y="1797235"/>
            <a:ext cx="3119594" cy="768263"/>
          </a:xfrm>
          <a:prstGeom prst="homePlate">
            <a:avLst>
              <a:gd name="adj" fmla="val 35119"/>
            </a:avLst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17" tIns="60958" rIns="121917" bIns="6095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Pentagon 11"/>
          <p:cNvSpPr/>
          <p:nvPr/>
        </p:nvSpPr>
        <p:spPr>
          <a:xfrm rot="10800000">
            <a:off x="3790950" y="3055151"/>
            <a:ext cx="3119594" cy="768263"/>
          </a:xfrm>
          <a:prstGeom prst="homePlate">
            <a:avLst>
              <a:gd name="adj" fmla="val 35119"/>
            </a:avLst>
          </a:prstGeom>
          <a:solidFill>
            <a:schemeClr val="accent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17" tIns="60958" rIns="121917" bIns="6095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Pentagon 12"/>
          <p:cNvSpPr/>
          <p:nvPr/>
        </p:nvSpPr>
        <p:spPr>
          <a:xfrm>
            <a:off x="5042303" y="4383279"/>
            <a:ext cx="3119594" cy="768263"/>
          </a:xfrm>
          <a:prstGeom prst="homePlate">
            <a:avLst>
              <a:gd name="adj" fmla="val 35119"/>
            </a:avLst>
          </a:prstGeom>
          <a:solidFill>
            <a:schemeClr val="accent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17" tIns="60958" rIns="121917" bIns="6095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782532" y="1953063"/>
            <a:ext cx="2131199" cy="451510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pPr algn="r"/>
            <a:r>
              <a:rPr lang="en-US" altLang="ko-KR" sz="2100" b="1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KoNLPy</a:t>
            </a:r>
            <a:endParaRPr lang="ko-KR" altLang="en-US" sz="21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451745" y="3209029"/>
            <a:ext cx="2015962" cy="451510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r>
              <a:rPr lang="en-US" altLang="ko-KR" sz="21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TF-IDF</a:t>
            </a:r>
            <a:endParaRPr lang="ko-KR" altLang="en-US" sz="21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802870" y="4535208"/>
            <a:ext cx="2131199" cy="451510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pPr algn="r"/>
            <a:r>
              <a:rPr lang="en-US" altLang="ko-KR" sz="21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SVM</a:t>
            </a:r>
            <a:endParaRPr lang="ko-KR" altLang="en-US" sz="21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995813" y="2859078"/>
            <a:ext cx="2567683" cy="1151411"/>
            <a:chOff x="803640" y="3362835"/>
            <a:chExt cx="2059657" cy="863358"/>
          </a:xfrm>
        </p:grpSpPr>
        <p:sp>
          <p:nvSpPr>
            <p:cNvPr id="24" name="TextBox 23"/>
            <p:cNvSpPr txBox="1"/>
            <p:nvPr/>
          </p:nvSpPr>
          <p:spPr>
            <a:xfrm>
              <a:off x="803640" y="3579862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6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문서 내 특정 단어의</a:t>
              </a:r>
              <a:endPara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endParaRPr>
            </a:p>
            <a:p>
              <a:pPr algn="r"/>
              <a:r>
                <a:rPr lang="ko-KR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중요도를 나타내는</a:t>
              </a:r>
              <a:endPara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endParaRPr>
            </a:p>
            <a:p>
              <a:pPr algn="r"/>
              <a:r>
                <a:rPr lang="ko-KR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통계적 수치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803640" y="3362835"/>
              <a:ext cx="2059657" cy="2538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600" b="1" dirty="0">
                  <a:solidFill>
                    <a:schemeClr val="accent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TF-IDF</a:t>
              </a:r>
              <a:endParaRPr lang="ko-KR" altLang="en-US" sz="1600" b="1" dirty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8399163" y="1602109"/>
            <a:ext cx="2879945" cy="874212"/>
            <a:chOff x="803640" y="3362835"/>
            <a:chExt cx="2059657" cy="655507"/>
          </a:xfrm>
        </p:grpSpPr>
        <p:sp>
          <p:nvSpPr>
            <p:cNvPr id="30" name="TextBox 29"/>
            <p:cNvSpPr txBox="1"/>
            <p:nvPr/>
          </p:nvSpPr>
          <p:spPr>
            <a:xfrm>
              <a:off x="803640" y="3579862"/>
              <a:ext cx="2059657" cy="438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한국어 정보처리를 위한</a:t>
              </a:r>
              <a:endPara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endParaRPr>
            </a:p>
            <a:p>
              <a:r>
                <a:rPr lang="ko-KR" altLang="en-US" sz="16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파이썬</a:t>
              </a:r>
              <a:r>
                <a:rPr lang="ko-KR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 패키지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803640" y="3362835"/>
              <a:ext cx="2059657" cy="2538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 err="1">
                  <a:solidFill>
                    <a:schemeClr val="accen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KoNLPy</a:t>
              </a:r>
              <a:endParaRPr lang="ko-KR" altLang="en-US" sz="16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endParaRP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8399163" y="4305178"/>
            <a:ext cx="2846051" cy="874212"/>
            <a:chOff x="803640" y="3362835"/>
            <a:chExt cx="2059657" cy="655507"/>
          </a:xfrm>
        </p:grpSpPr>
        <p:sp>
          <p:nvSpPr>
            <p:cNvPr id="33" name="TextBox 32"/>
            <p:cNvSpPr txBox="1"/>
            <p:nvPr/>
          </p:nvSpPr>
          <p:spPr>
            <a:xfrm>
              <a:off x="803640" y="3579862"/>
              <a:ext cx="2059657" cy="438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패턴 인식 및 자료 분석을</a:t>
              </a:r>
              <a:endPara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endParaRPr>
            </a:p>
            <a:p>
              <a:r>
                <a:rPr lang="ko-KR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위한 지도 학습 모델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803640" y="3362835"/>
              <a:ext cx="2059657" cy="2538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accent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SVM</a:t>
              </a:r>
              <a:endParaRPr lang="ko-KR" altLang="en-US" sz="1600" b="1" dirty="0">
                <a:solidFill>
                  <a:schemeClr val="accent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endParaRPr>
            </a:p>
          </p:txBody>
        </p:sp>
      </p:grpSp>
      <p:sp>
        <p:nvSpPr>
          <p:cNvPr id="36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164676"/>
            <a:ext cx="12190413" cy="768263"/>
          </a:xfrm>
          <a:prstGeom prst="rect">
            <a:avLst/>
          </a:prstGeom>
        </p:spPr>
        <p:txBody>
          <a:bodyPr/>
          <a:lstStyle/>
          <a:p>
            <a:r>
              <a:rPr lang="ko-KR" altLang="en-US" sz="4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패키지 </a:t>
            </a:r>
            <a:r>
              <a:rPr lang="ko-KR" altLang="en-US" sz="4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및 통계기법 소개</a:t>
            </a:r>
          </a:p>
        </p:txBody>
      </p:sp>
      <p:sp>
        <p:nvSpPr>
          <p:cNvPr id="43" name="Rectangle 3"/>
          <p:cNvSpPr/>
          <p:nvPr/>
        </p:nvSpPr>
        <p:spPr>
          <a:xfrm>
            <a:off x="-48677" y="1059458"/>
            <a:ext cx="12287766" cy="60973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17" tIns="60958" rIns="121917" bIns="6095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3691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164676"/>
            <a:ext cx="12190413" cy="768263"/>
          </a:xfrm>
          <a:prstGeom prst="rect">
            <a:avLst/>
          </a:prstGeom>
        </p:spPr>
        <p:txBody>
          <a:bodyPr/>
          <a:lstStyle/>
          <a:p>
            <a:r>
              <a:rPr lang="en-US" altLang="ko-KR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KoNLPy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Rectangle 3"/>
          <p:cNvSpPr/>
          <p:nvPr/>
        </p:nvSpPr>
        <p:spPr>
          <a:xfrm>
            <a:off x="-48677" y="1059458"/>
            <a:ext cx="12287766" cy="60973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17" tIns="60958" rIns="121917" bIns="6095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151301" y="1509136"/>
            <a:ext cx="9887811" cy="533604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pPr algn="ctr"/>
            <a:r>
              <a:rPr lang="ko-KR" altLang="en-US" sz="27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한국어 형태소 분석 및 품사 </a:t>
            </a:r>
            <a:r>
              <a:rPr lang="ko-KR" altLang="en-US" sz="27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태깅</a:t>
            </a:r>
            <a:endParaRPr lang="en-US" altLang="ko-KR" sz="27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908" y="2471482"/>
            <a:ext cx="10822600" cy="37432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14760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164676"/>
            <a:ext cx="12190413" cy="768263"/>
          </a:xfrm>
          <a:prstGeom prst="rect">
            <a:avLst/>
          </a:prstGeom>
        </p:spPr>
        <p:txBody>
          <a:bodyPr/>
          <a:lstStyle/>
          <a:p>
            <a:r>
              <a:rPr lang="en-US" altLang="ko-KR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KoNLPy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Rectangle 3"/>
          <p:cNvSpPr/>
          <p:nvPr/>
        </p:nvSpPr>
        <p:spPr>
          <a:xfrm>
            <a:off x="-48677" y="1059458"/>
            <a:ext cx="12287766" cy="60973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17" tIns="60958" rIns="121917" bIns="6095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597021" y="1605169"/>
            <a:ext cx="5199675" cy="492557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형태소 분석 및 품사 </a:t>
            </a:r>
            <a:r>
              <a:rPr lang="ko-KR" altLang="en-US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태깅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결과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393717" y="1605169"/>
            <a:ext cx="5199675" cy="492557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명사 추출 결과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309" y="2243653"/>
            <a:ext cx="3647930" cy="44042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4973" y="2257644"/>
            <a:ext cx="5360124" cy="376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직사각형 9"/>
          <p:cNvSpPr/>
          <p:nvPr/>
        </p:nvSpPr>
        <p:spPr>
          <a:xfrm>
            <a:off x="815307" y="2565499"/>
            <a:ext cx="1919963" cy="411131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815307" y="4390124"/>
            <a:ext cx="2207958" cy="411131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820617" y="5515519"/>
            <a:ext cx="3066631" cy="411131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815307" y="5926650"/>
            <a:ext cx="1919963" cy="35713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815307" y="6283782"/>
            <a:ext cx="1919963" cy="364139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7" name="Picture 2" descr="E:\002-KIMS BUSINESS\007-02-Fullslidesppt-Contents\20161219\04-edu\owl-item0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7130" y="4774255"/>
            <a:ext cx="1850046" cy="1959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모서리가 둥근 사각형 설명선 3"/>
          <p:cNvSpPr/>
          <p:nvPr/>
        </p:nvSpPr>
        <p:spPr>
          <a:xfrm>
            <a:off x="5519217" y="3045663"/>
            <a:ext cx="4895907" cy="2291289"/>
          </a:xfrm>
          <a:prstGeom prst="wedgeRoundRectCallout">
            <a:avLst>
              <a:gd name="adj1" fmla="val 33542"/>
              <a:gd name="adj2" fmla="val 67338"/>
              <a:gd name="adj3" fmla="val 16667"/>
            </a:avLst>
          </a:prstGeom>
          <a:solidFill>
            <a:srgbClr val="D15A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ko-KR" altLang="en-US" b="1"/>
          </a:p>
        </p:txBody>
      </p:sp>
      <p:sp>
        <p:nvSpPr>
          <p:cNvPr id="5" name="TextBox 4"/>
          <p:cNvSpPr txBox="1"/>
          <p:nvPr/>
        </p:nvSpPr>
        <p:spPr>
          <a:xfrm>
            <a:off x="5711214" y="3237728"/>
            <a:ext cx="4511914" cy="451510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pPr algn="ctr"/>
            <a:r>
              <a:rPr lang="ko-KR" altLang="en-US" sz="21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형태소 분석의 </a:t>
            </a:r>
            <a:r>
              <a:rPr lang="en-US" altLang="ko-KR" sz="21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21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가지 클래스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832263" y="3803856"/>
            <a:ext cx="2015962" cy="1297787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pPr marL="380990" indent="-38099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altLang="ko-KR" sz="2100" b="1" dirty="0" err="1">
                <a:solidFill>
                  <a:schemeClr val="bg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rPr>
              <a:t>Kkma</a:t>
            </a:r>
            <a:endParaRPr lang="en-US" altLang="ko-KR" sz="2100" b="1" dirty="0">
              <a:solidFill>
                <a:schemeClr val="bg1"/>
              </a:solidFill>
              <a:latin typeface="Calibri" panose="020F0502020204030204" pitchFamily="34" charset="0"/>
              <a:ea typeface="맑은 고딕" panose="020B0503020000020004" pitchFamily="50" charset="-127"/>
              <a:cs typeface="Calibri" panose="020F0502020204030204" pitchFamily="34" charset="0"/>
            </a:endParaRPr>
          </a:p>
          <a:p>
            <a:pPr marL="380990" indent="-38099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altLang="ko-KR" sz="2100" b="1" dirty="0" err="1">
                <a:solidFill>
                  <a:schemeClr val="bg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rPr>
              <a:t>Hannanum</a:t>
            </a:r>
            <a:endParaRPr lang="en-US" altLang="ko-KR" sz="2100" b="1" dirty="0">
              <a:solidFill>
                <a:schemeClr val="bg1"/>
              </a:solidFill>
              <a:latin typeface="Calibri" panose="020F0502020204030204" pitchFamily="34" charset="0"/>
              <a:ea typeface="맑은 고딕" panose="020B0503020000020004" pitchFamily="50" charset="-127"/>
              <a:cs typeface="Calibri" panose="020F0502020204030204" pitchFamily="34" charset="0"/>
            </a:endParaRPr>
          </a:p>
          <a:p>
            <a:pPr marL="380990" indent="-38099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altLang="ko-KR" sz="2100" b="1" dirty="0">
                <a:solidFill>
                  <a:schemeClr val="bg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rPr>
              <a:t>Twitter</a:t>
            </a:r>
            <a:endParaRPr lang="ko-KR" altLang="en-US" sz="2100" b="1" dirty="0">
              <a:solidFill>
                <a:schemeClr val="bg1"/>
              </a:solidFill>
              <a:latin typeface="Calibri" panose="020F0502020204030204" pitchFamily="34" charset="0"/>
              <a:ea typeface="맑은 고딕" panose="020B0503020000020004" pitchFamily="50" charset="-127"/>
              <a:cs typeface="Calibri" panose="020F050202020403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232218" y="3803855"/>
            <a:ext cx="1919963" cy="882498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pPr marL="380990" indent="-38099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altLang="ko-KR" sz="21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Komoran</a:t>
            </a:r>
            <a:endParaRPr lang="en-US" altLang="ko-KR" sz="21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80990" indent="-38099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altLang="ko-KR" sz="21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Mecab</a:t>
            </a:r>
            <a:endParaRPr lang="ko-KR" altLang="en-US" sz="21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0295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164676"/>
            <a:ext cx="12190413" cy="768263"/>
          </a:xfrm>
          <a:prstGeom prst="rect">
            <a:avLst/>
          </a:prstGeom>
        </p:spPr>
        <p:txBody>
          <a:bodyPr/>
          <a:lstStyle/>
          <a:p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TF-IDF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Rectangle 3"/>
          <p:cNvSpPr/>
          <p:nvPr/>
        </p:nvSpPr>
        <p:spPr>
          <a:xfrm>
            <a:off x="-48677" y="1059458"/>
            <a:ext cx="12287766" cy="60973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17" tIns="60958" rIns="121917" bIns="6095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527313" y="1592776"/>
            <a:ext cx="11135788" cy="533604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pPr algn="ctr"/>
            <a:r>
              <a:rPr lang="ko-KR" altLang="en-US" sz="27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어떤</a:t>
            </a:r>
            <a:r>
              <a:rPr lang="ko-KR" altLang="en-US" sz="27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문서에서 특정 단어의 중요도를 판단하는 </a:t>
            </a:r>
            <a:r>
              <a:rPr lang="ko-KR" altLang="en-US" sz="2700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통계기법</a:t>
            </a:r>
            <a:endParaRPr lang="ko-KR" altLang="en-US" sz="27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1631292" y="2469465"/>
            <a:ext cx="8927830" cy="864296"/>
            <a:chOff x="1223628" y="1707654"/>
            <a:chExt cx="6696744" cy="648072"/>
          </a:xfrm>
        </p:grpSpPr>
        <p:sp>
          <p:nvSpPr>
            <p:cNvPr id="5" name="모서리가 둥근 직사각형 4"/>
            <p:cNvSpPr/>
            <p:nvPr/>
          </p:nvSpPr>
          <p:spPr>
            <a:xfrm>
              <a:off x="2141730" y="1707654"/>
              <a:ext cx="4860540" cy="648072"/>
            </a:xfrm>
            <a:prstGeom prst="roundRect">
              <a:avLst/>
            </a:prstGeom>
            <a:solidFill>
              <a:srgbClr val="D15A12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/>
                <p:cNvSpPr txBox="1"/>
                <p:nvPr/>
              </p:nvSpPr>
              <p:spPr>
                <a:xfrm>
                  <a:off x="1223628" y="1779662"/>
                  <a:ext cx="6696744" cy="43848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ko-KR" sz="3200" b="1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𝑻𝑭</m:t>
                        </m:r>
                        <m:r>
                          <a:rPr lang="en-US" altLang="ko-KR" sz="3200" b="1" i="1">
                            <a:solidFill>
                              <a:schemeClr val="bg1"/>
                            </a:solidFill>
                            <a:latin typeface="Cambria Math"/>
                          </a:rPr>
                          <m:t>−</m:t>
                        </m:r>
                        <m:r>
                          <a:rPr lang="en-US" altLang="ko-KR" sz="3200" b="1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𝑰𝑫𝑭</m:t>
                        </m:r>
                        <m:r>
                          <a:rPr lang="en-US" altLang="ko-KR" sz="3200" b="1" i="1">
                            <a:solidFill>
                              <a:schemeClr val="bg1"/>
                            </a:solidFill>
                            <a:latin typeface="Cambria Math"/>
                          </a:rPr>
                          <m:t> = </m:t>
                        </m:r>
                        <m:r>
                          <a:rPr lang="en-US" altLang="ko-KR" sz="3200" b="1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𝒕𝒇</m:t>
                        </m:r>
                        <m:r>
                          <a:rPr lang="en-US" altLang="ko-KR" sz="3200" b="1" i="1">
                            <a:solidFill>
                              <a:schemeClr val="bg1"/>
                            </a:solidFill>
                            <a:latin typeface="Cambria Math"/>
                          </a:rPr>
                          <m:t> ×</m:t>
                        </m:r>
                        <m:r>
                          <a:rPr lang="en-US" altLang="ko-KR" sz="3200" b="1" i="1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𝒊𝒅𝒇</m:t>
                        </m:r>
                      </m:oMath>
                    </m:oMathPara>
                  </a14:m>
                  <a:endParaRPr lang="ko-KR" altLang="en-US" sz="3200" b="1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4" name="TextBox 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23628" y="1779662"/>
                  <a:ext cx="6696744" cy="461665"/>
                </a:xfrm>
                <a:prstGeom prst="rect">
                  <a:avLst/>
                </a:prstGeom>
                <a:blipFill rotWithShape="1">
                  <a:blip r:embed="rId2"/>
                  <a:stretch>
                    <a:fillRect b="-2133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343297" y="3909959"/>
                <a:ext cx="10175806" cy="902165"/>
              </a:xfrm>
              <a:prstGeom prst="rect">
                <a:avLst/>
              </a:prstGeom>
              <a:noFill/>
            </p:spPr>
            <p:txBody>
              <a:bodyPr wrap="square" lIns="121917" tIns="60958" rIns="121917" bIns="60958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/>
                        </a:rPr>
                        <m:t>𝑖</m:t>
                      </m:r>
                      <m:r>
                        <a:rPr lang="ko-KR" altLang="en-US" b="0" i="1" smtClean="0">
                          <a:latin typeface="Cambria Math"/>
                        </a:rPr>
                        <m:t>번째</m:t>
                      </m:r>
                      <m:r>
                        <a:rPr lang="en-US" altLang="ko-KR" b="0" i="1" smtClean="0">
                          <a:latin typeface="Cambria Math"/>
                        </a:rPr>
                        <m:t> </m:t>
                      </m:r>
                      <m:r>
                        <a:rPr lang="ko-KR" altLang="en-US" b="0" i="1" smtClean="0">
                          <a:latin typeface="Cambria Math"/>
                        </a:rPr>
                        <m:t>단어</m:t>
                      </m:r>
                      <m:r>
                        <a:rPr lang="en-US" altLang="ko-KR" b="0" i="1" smtClean="0">
                          <a:latin typeface="Cambria Math"/>
                        </a:rPr>
                        <m:t> </m:t>
                      </m:r>
                      <m:r>
                        <a:rPr lang="ko-KR" altLang="en-US" b="0" i="1" smtClean="0">
                          <a:latin typeface="Cambria Math"/>
                        </a:rPr>
                        <m:t>빈도</m:t>
                      </m:r>
                      <m:r>
                        <a:rPr lang="en-US" altLang="ko-KR" b="0" i="1" smtClean="0">
                          <a:latin typeface="Cambria Math"/>
                        </a:rPr>
                        <m:t> </m:t>
                      </m:r>
                      <m:r>
                        <a:rPr lang="ko-KR" altLang="en-US" b="0" i="1" smtClean="0">
                          <a:latin typeface="Cambria Math"/>
                        </a:rPr>
                        <m:t>피처</m:t>
                      </m:r>
                      <m:r>
                        <a:rPr lang="en-US" altLang="ko-KR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latin typeface="Cambria Math"/>
                            </a:rPr>
                            <m:t>𝑖</m:t>
                          </m:r>
                          <m:r>
                            <a:rPr lang="ko-KR" altLang="en-US" i="1">
                              <a:latin typeface="Cambria Math"/>
                            </a:rPr>
                            <m:t>번째</m:t>
                          </m:r>
                          <m:r>
                            <a:rPr lang="en-US" altLang="ko-KR" i="1">
                              <a:latin typeface="Cambria Math"/>
                            </a:rPr>
                            <m:t> </m:t>
                          </m:r>
                          <m:r>
                            <a:rPr lang="ko-KR" altLang="en-US" i="1">
                              <a:latin typeface="Cambria Math"/>
                            </a:rPr>
                            <m:t>단어가</m:t>
                          </m:r>
                          <m:r>
                            <a:rPr lang="en-US" altLang="ko-KR" i="1">
                              <a:latin typeface="Cambria Math"/>
                            </a:rPr>
                            <m:t> </m:t>
                          </m:r>
                          <m:r>
                            <a:rPr lang="ko-KR" altLang="en-US" i="1">
                              <a:latin typeface="Cambria Math"/>
                            </a:rPr>
                            <m:t>문서에</m:t>
                          </m:r>
                          <m:r>
                            <a:rPr lang="en-US" altLang="ko-KR" i="1">
                              <a:latin typeface="Cambria Math"/>
                            </a:rPr>
                            <m:t> </m:t>
                          </m:r>
                          <m:r>
                            <a:rPr lang="ko-KR" altLang="en-US" i="1">
                              <a:latin typeface="Cambria Math"/>
                            </a:rPr>
                            <m:t>나타난</m:t>
                          </m:r>
                          <m:r>
                            <a:rPr lang="en-US" altLang="ko-KR" i="1">
                              <a:latin typeface="Cambria Math"/>
                            </a:rPr>
                            <m:t> </m:t>
                          </m:r>
                          <m:r>
                            <a:rPr lang="ko-KR" altLang="en-US" i="1">
                              <a:latin typeface="Cambria Math"/>
                            </a:rPr>
                            <m:t>횟수</m:t>
                          </m:r>
                          <m:r>
                            <m:rPr>
                              <m:nor/>
                            </m:rPr>
                            <a:rPr lang="en-US" altLang="ko-KR" dirty="0"/>
                            <m:t> </m:t>
                          </m:r>
                        </m:num>
                        <m:den>
                          <m:r>
                            <a:rPr lang="ko-KR" altLang="en-US" b="0" i="1" smtClean="0">
                              <a:latin typeface="Cambria Math"/>
                            </a:rPr>
                            <m:t>문서의</m:t>
                          </m:r>
                          <m:r>
                            <a:rPr lang="en-US" altLang="ko-KR" b="0" i="1" smtClean="0">
                              <a:latin typeface="Cambria Math"/>
                            </a:rPr>
                            <m:t> </m:t>
                          </m:r>
                          <m:r>
                            <a:rPr lang="ko-KR" altLang="en-US" b="0" i="1" smtClean="0">
                              <a:latin typeface="Cambria Math"/>
                            </a:rPr>
                            <m:t>총</m:t>
                          </m:r>
                          <m:r>
                            <a:rPr lang="en-US" altLang="ko-KR" b="0" i="1" smtClean="0">
                              <a:latin typeface="Cambria Math"/>
                            </a:rPr>
                            <m:t> </m:t>
                          </m:r>
                          <m:r>
                            <a:rPr lang="ko-KR" altLang="en-US" b="0" i="1" smtClean="0">
                              <a:latin typeface="Cambria Math"/>
                            </a:rPr>
                            <m:t>단어</m:t>
                          </m:r>
                          <m:r>
                            <a:rPr lang="en-US" altLang="ko-KR" b="0" i="1" smtClean="0">
                              <a:latin typeface="Cambria Math"/>
                            </a:rPr>
                            <m:t> </m:t>
                          </m:r>
                          <m:r>
                            <a:rPr lang="ko-KR" altLang="en-US" b="0" i="1" smtClean="0">
                              <a:latin typeface="Cambria Math"/>
                            </a:rPr>
                            <m:t>수</m:t>
                          </m:r>
                        </m:den>
                      </m:f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7604" y="2931790"/>
                <a:ext cx="7632848" cy="676467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103302" y="5158387"/>
                <a:ext cx="10655797" cy="902165"/>
              </a:xfrm>
              <a:prstGeom prst="rect">
                <a:avLst/>
              </a:prstGeom>
              <a:noFill/>
            </p:spPr>
            <p:txBody>
              <a:bodyPr wrap="square" lIns="121917" tIns="60958" rIns="121917" bIns="60958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/>
                        </a:rPr>
                        <m:t>𝑖</m:t>
                      </m:r>
                      <m:r>
                        <a:rPr lang="ko-KR" altLang="en-US" b="0" i="1" smtClean="0">
                          <a:latin typeface="Cambria Math"/>
                        </a:rPr>
                        <m:t>번째</m:t>
                      </m:r>
                      <m:r>
                        <a:rPr lang="en-US" altLang="ko-KR" b="0" i="1" smtClean="0">
                          <a:latin typeface="Cambria Math"/>
                        </a:rPr>
                        <m:t> </m:t>
                      </m:r>
                      <m:r>
                        <a:rPr lang="ko-KR" altLang="en-US" b="0" i="1" smtClean="0">
                          <a:latin typeface="Cambria Math"/>
                        </a:rPr>
                        <m:t>단어</m:t>
                      </m:r>
                      <m:r>
                        <a:rPr lang="en-US" altLang="ko-KR" b="0" i="1" smtClean="0">
                          <a:latin typeface="Cambria Math"/>
                        </a:rPr>
                        <m:t> </m:t>
                      </m:r>
                      <m:r>
                        <a:rPr lang="ko-KR" altLang="en-US" b="0" i="1" smtClean="0">
                          <a:latin typeface="Cambria Math"/>
                        </a:rPr>
                        <m:t>역문서</m:t>
                      </m:r>
                      <m:r>
                        <a:rPr lang="en-US" altLang="ko-KR" b="0" i="1" smtClean="0">
                          <a:latin typeface="Cambria Math"/>
                        </a:rPr>
                        <m:t> </m:t>
                      </m:r>
                      <m:r>
                        <a:rPr lang="ko-KR" altLang="en-US" b="0" i="1" smtClean="0">
                          <a:latin typeface="Cambria Math"/>
                        </a:rPr>
                        <m:t>빈도</m:t>
                      </m:r>
                      <m:r>
                        <a:rPr lang="en-US" altLang="ko-KR" b="0" i="1" smtClean="0">
                          <a:latin typeface="Cambria Math"/>
                        </a:rPr>
                        <m:t> </m:t>
                      </m:r>
                      <m:r>
                        <a:rPr lang="ko-KR" altLang="en-US" b="0" i="1" smtClean="0">
                          <a:latin typeface="Cambria Math"/>
                        </a:rPr>
                        <m:t>피처</m:t>
                      </m:r>
                      <m:r>
                        <a:rPr lang="en-US" altLang="ko-KR" b="0" i="1" smtClean="0">
                          <a:latin typeface="Cambria Math"/>
                        </a:rPr>
                        <m:t>=</m:t>
                      </m:r>
                      <m:func>
                        <m:func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b="0" i="0" smtClean="0">
                              <a:latin typeface="Cambria Math"/>
                            </a:rPr>
                            <m:t>log</m:t>
                          </m:r>
                        </m:fName>
                        <m:e>
                          <m:f>
                            <m:f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ko-KR" altLang="en-US" b="0" i="1" smtClean="0">
                                  <a:latin typeface="Cambria Math"/>
                                </a:rPr>
                                <m:t>전체</m:t>
                              </m:r>
                              <m:r>
                                <a:rPr lang="en-US" altLang="ko-KR" b="0" i="1" smtClean="0">
                                  <a:latin typeface="Cambria Math"/>
                                </a:rPr>
                                <m:t> </m:t>
                              </m:r>
                              <m:r>
                                <a:rPr lang="ko-KR" altLang="en-US" b="0" i="1" smtClean="0">
                                  <a:latin typeface="Cambria Math"/>
                                </a:rPr>
                                <m:t>문서</m:t>
                              </m:r>
                              <m:r>
                                <a:rPr lang="en-US" altLang="ko-KR" b="0" i="1" smtClean="0">
                                  <a:latin typeface="Cambria Math"/>
                                </a:rPr>
                                <m:t> </m:t>
                              </m:r>
                              <m:r>
                                <a:rPr lang="ko-KR" altLang="en-US" b="0" i="1" smtClean="0">
                                  <a:latin typeface="Cambria Math"/>
                                </a:rPr>
                                <m:t>수</m:t>
                              </m:r>
                            </m:num>
                            <m:den>
                              <m:r>
                                <a:rPr lang="en-US" altLang="ko-KR" b="0" i="1" smtClean="0">
                                  <a:latin typeface="Cambria Math"/>
                                </a:rPr>
                                <m:t>𝑖</m:t>
                              </m:r>
                              <m:r>
                                <a:rPr lang="ko-KR" altLang="en-US" b="0" i="1" smtClean="0">
                                  <a:latin typeface="Cambria Math"/>
                                </a:rPr>
                                <m:t>번째</m:t>
                              </m:r>
                              <m:r>
                                <a:rPr lang="en-US" altLang="ko-KR" b="0" i="1" smtClean="0">
                                  <a:latin typeface="Cambria Math"/>
                                </a:rPr>
                                <m:t> </m:t>
                              </m:r>
                              <m:r>
                                <a:rPr lang="ko-KR" altLang="en-US" b="0" i="1" smtClean="0">
                                  <a:latin typeface="Cambria Math"/>
                                </a:rPr>
                                <m:t>단어가</m:t>
                              </m:r>
                              <m:r>
                                <a:rPr lang="en-US" altLang="ko-KR" b="0" i="1" smtClean="0">
                                  <a:latin typeface="Cambria Math"/>
                                </a:rPr>
                                <m:t> </m:t>
                              </m:r>
                              <m:r>
                                <a:rPr lang="ko-KR" altLang="en-US" b="0" i="1" smtClean="0">
                                  <a:latin typeface="Cambria Math"/>
                                </a:rPr>
                                <m:t>나타나는</m:t>
                              </m:r>
                              <m:r>
                                <a:rPr lang="en-US" altLang="ko-KR" b="0" i="1" smtClean="0">
                                  <a:latin typeface="Cambria Math"/>
                                </a:rPr>
                                <m:t> </m:t>
                              </m:r>
                              <m:r>
                                <a:rPr lang="ko-KR" altLang="en-US" b="0" i="1" smtClean="0">
                                  <a:latin typeface="Cambria Math"/>
                                </a:rPr>
                                <m:t>문서</m:t>
                              </m:r>
                              <m:r>
                                <a:rPr lang="en-US" altLang="ko-KR" b="0" i="1" smtClean="0">
                                  <a:latin typeface="Cambria Math"/>
                                </a:rPr>
                                <m:t> </m:t>
                              </m:r>
                              <m:r>
                                <a:rPr lang="ko-KR" altLang="en-US" b="0" i="1" smtClean="0">
                                  <a:latin typeface="Cambria Math"/>
                                </a:rPr>
                                <m:t>수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584" y="3867894"/>
                <a:ext cx="7992888" cy="676467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/>
          <p:cNvSpPr txBox="1"/>
          <p:nvPr/>
        </p:nvSpPr>
        <p:spPr>
          <a:xfrm>
            <a:off x="623311" y="4012146"/>
            <a:ext cx="1055980" cy="697788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pPr algn="ctr"/>
            <a:r>
              <a:rPr lang="en-US" altLang="ko-KR" sz="37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tf</a:t>
            </a:r>
            <a:endParaRPr lang="ko-KR" altLang="en-US" sz="3700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23311" y="5260574"/>
            <a:ext cx="1055980" cy="697788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pPr algn="ctr"/>
            <a:r>
              <a:rPr lang="en-US" altLang="ko-KR" sz="37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idf</a:t>
            </a:r>
            <a:endParaRPr lang="ko-KR" altLang="en-US" sz="3700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64171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164676"/>
            <a:ext cx="12190413" cy="768263"/>
          </a:xfrm>
          <a:prstGeom prst="rect">
            <a:avLst/>
          </a:prstGeom>
        </p:spPr>
        <p:txBody>
          <a:bodyPr/>
          <a:lstStyle/>
          <a:p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TF-IDF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Rectangle 3"/>
          <p:cNvSpPr/>
          <p:nvPr/>
        </p:nvSpPr>
        <p:spPr>
          <a:xfrm>
            <a:off x="-48677" y="1059458"/>
            <a:ext cx="12287766" cy="60973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17" tIns="60958" rIns="121917" bIns="6095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335316" y="1317070"/>
            <a:ext cx="6047885" cy="492557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r>
              <a:rPr lang="ko-KR" altLang="en-US" dirty="0" smtClean="0"/>
              <a:t>해리포터 시리즈를 다룬 기사 </a:t>
            </a:r>
            <a:r>
              <a:rPr lang="en-US" altLang="ko-KR" dirty="0" smtClean="0"/>
              <a:t>3</a:t>
            </a:r>
            <a:r>
              <a:rPr lang="ko-KR" altLang="en-US" dirty="0" smtClean="0"/>
              <a:t>편을 구분</a:t>
            </a:r>
            <a:endParaRPr lang="ko-KR" altLang="en-US" dirty="0"/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7663629"/>
              </p:ext>
            </p:extLst>
          </p:nvPr>
        </p:nvGraphicFramePr>
        <p:xfrm>
          <a:off x="431315" y="1989301"/>
          <a:ext cx="5951888" cy="247284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6319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399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399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3997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94568">
                <a:tc>
                  <a:txBody>
                    <a:bodyPr/>
                    <a:lstStyle/>
                    <a:p>
                      <a:pPr latinLnBrk="1"/>
                      <a:endParaRPr lang="ko-KR" altLang="en-US" sz="2400" dirty="0"/>
                    </a:p>
                  </a:txBody>
                  <a:tcPr marL="121904" marR="121904" marT="60974" marB="60974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dirty="0" smtClean="0"/>
                        <a:t>기사</a:t>
                      </a:r>
                      <a:r>
                        <a:rPr lang="en-US" altLang="ko-KR" sz="2400" dirty="0" smtClean="0"/>
                        <a:t>1</a:t>
                      </a:r>
                      <a:endParaRPr lang="ko-KR" altLang="en-US" sz="2400" dirty="0"/>
                    </a:p>
                  </a:txBody>
                  <a:tcPr marL="121904" marR="121904" marT="60974" marB="60974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dirty="0" smtClean="0"/>
                        <a:t>기사</a:t>
                      </a:r>
                      <a:r>
                        <a:rPr lang="en-US" altLang="ko-KR" sz="2400" dirty="0" smtClean="0"/>
                        <a:t>2</a:t>
                      </a:r>
                      <a:endParaRPr lang="ko-KR" altLang="en-US" sz="2400" dirty="0"/>
                    </a:p>
                  </a:txBody>
                  <a:tcPr marL="121904" marR="121904" marT="60974" marB="60974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dirty="0" smtClean="0"/>
                        <a:t>기사</a:t>
                      </a:r>
                      <a:r>
                        <a:rPr lang="en-US" altLang="ko-KR" sz="2400" dirty="0" smtClean="0"/>
                        <a:t>3</a:t>
                      </a:r>
                      <a:endParaRPr lang="ko-KR" altLang="en-US" sz="2400" dirty="0"/>
                    </a:p>
                  </a:txBody>
                  <a:tcPr marL="121904" marR="121904" marT="60974" marB="60974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456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dirty="0" smtClean="0"/>
                        <a:t>해리</a:t>
                      </a:r>
                      <a:endParaRPr lang="ko-KR" altLang="en-US" sz="2400" dirty="0"/>
                    </a:p>
                  </a:txBody>
                  <a:tcPr marL="121904" marR="121904" marT="60974" marB="60974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dirty="0" smtClean="0"/>
                        <a:t>132</a:t>
                      </a:r>
                      <a:endParaRPr lang="ko-KR" altLang="en-US" sz="2400" dirty="0"/>
                    </a:p>
                  </a:txBody>
                  <a:tcPr marL="121904" marR="121904" marT="60974" marB="60974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dirty="0" smtClean="0"/>
                        <a:t>98</a:t>
                      </a:r>
                      <a:endParaRPr lang="ko-KR" altLang="en-US" sz="2400" dirty="0"/>
                    </a:p>
                  </a:txBody>
                  <a:tcPr marL="121904" marR="121904" marT="60974" marB="60974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dirty="0" smtClean="0"/>
                        <a:t>103</a:t>
                      </a:r>
                      <a:endParaRPr lang="ko-KR" altLang="en-US" sz="2400" dirty="0"/>
                    </a:p>
                  </a:txBody>
                  <a:tcPr marL="121904" marR="121904" marT="60974" marB="60974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456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dirty="0" err="1" smtClean="0"/>
                        <a:t>호그와트</a:t>
                      </a:r>
                      <a:endParaRPr lang="ko-KR" altLang="en-US" sz="2400" dirty="0"/>
                    </a:p>
                  </a:txBody>
                  <a:tcPr marL="121904" marR="121904" marT="60974" marB="60974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dirty="0" smtClean="0"/>
                        <a:t>90</a:t>
                      </a:r>
                      <a:endParaRPr lang="ko-KR" altLang="en-US" sz="2400" dirty="0"/>
                    </a:p>
                  </a:txBody>
                  <a:tcPr marL="121904" marR="121904" marT="60974" marB="60974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dirty="0" smtClean="0"/>
                        <a:t>95</a:t>
                      </a:r>
                      <a:endParaRPr lang="ko-KR" altLang="en-US" sz="2400" dirty="0"/>
                    </a:p>
                  </a:txBody>
                  <a:tcPr marL="121904" marR="121904" marT="60974" marB="60974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dirty="0" smtClean="0"/>
                        <a:t>55</a:t>
                      </a:r>
                      <a:endParaRPr lang="ko-KR" altLang="en-US" sz="2400" dirty="0"/>
                    </a:p>
                  </a:txBody>
                  <a:tcPr marL="121904" marR="121904" marT="60974" marB="60974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456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dirty="0" smtClean="0"/>
                        <a:t>지팡이</a:t>
                      </a:r>
                      <a:endParaRPr lang="ko-KR" altLang="en-US" sz="2400" dirty="0"/>
                    </a:p>
                  </a:txBody>
                  <a:tcPr marL="121904" marR="121904" marT="60974" marB="60974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dirty="0" smtClean="0"/>
                        <a:t>0</a:t>
                      </a:r>
                      <a:endParaRPr lang="ko-KR" altLang="en-US" sz="2400" dirty="0"/>
                    </a:p>
                  </a:txBody>
                  <a:tcPr marL="121904" marR="121904" marT="60974" marB="60974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dirty="0" smtClean="0"/>
                        <a:t>120</a:t>
                      </a:r>
                      <a:endParaRPr lang="ko-KR" altLang="en-US" sz="2400" dirty="0"/>
                    </a:p>
                  </a:txBody>
                  <a:tcPr marL="121904" marR="121904" marT="60974" marB="60974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dirty="0" smtClean="0"/>
                        <a:t>55</a:t>
                      </a:r>
                      <a:endParaRPr lang="ko-KR" altLang="en-US" sz="2400" dirty="0"/>
                    </a:p>
                  </a:txBody>
                  <a:tcPr marL="121904" marR="121904" marT="60974" marB="60974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456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dirty="0" err="1" smtClean="0"/>
                        <a:t>성물</a:t>
                      </a:r>
                      <a:endParaRPr lang="ko-KR" altLang="en-US" sz="2400" dirty="0"/>
                    </a:p>
                  </a:txBody>
                  <a:tcPr marL="121904" marR="121904" marT="60974" marB="60974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dirty="0" smtClean="0"/>
                        <a:t>0</a:t>
                      </a:r>
                      <a:endParaRPr lang="ko-KR" altLang="en-US" sz="2400" dirty="0"/>
                    </a:p>
                  </a:txBody>
                  <a:tcPr marL="121904" marR="121904" marT="60974" marB="60974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dirty="0" smtClean="0"/>
                        <a:t>0</a:t>
                      </a:r>
                      <a:endParaRPr lang="ko-KR" altLang="en-US" sz="2400" dirty="0"/>
                    </a:p>
                  </a:txBody>
                  <a:tcPr marL="121904" marR="121904" marT="60974" marB="60974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dirty="0" smtClean="0"/>
                        <a:t>49</a:t>
                      </a:r>
                      <a:endParaRPr lang="ko-KR" altLang="en-US" sz="2400" dirty="0"/>
                    </a:p>
                  </a:txBody>
                  <a:tcPr marL="121904" marR="121904" marT="60974" marB="60974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4680339"/>
              </p:ext>
            </p:extLst>
          </p:nvPr>
        </p:nvGraphicFramePr>
        <p:xfrm>
          <a:off x="6959190" y="1989302"/>
          <a:ext cx="4991905" cy="2496860"/>
        </p:xfrm>
        <a:graphic>
          <a:graphicData uri="http://schemas.openxmlformats.org/drawingml/2006/table">
            <a:tbl>
              <a:tblPr firstRow="1">
                <a:tableStyleId>{3B4B98B0-60AC-42C2-AFA5-B58CD77FA1E5}</a:tableStyleId>
              </a:tblPr>
              <a:tblGrid>
                <a:gridCol w="20159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759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9937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 smtClean="0"/>
                        <a:t>IDF </a:t>
                      </a:r>
                      <a:r>
                        <a:rPr lang="ko-KR" altLang="en-US" sz="2400" baseline="0" dirty="0" smtClean="0"/>
                        <a:t>값</a:t>
                      </a:r>
                      <a:endParaRPr lang="ko-KR" altLang="en-US" sz="2400" dirty="0"/>
                    </a:p>
                  </a:txBody>
                  <a:tcPr marL="121904" marR="121904" marT="60974" marB="60974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937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dirty="0" smtClean="0"/>
                        <a:t>해리</a:t>
                      </a:r>
                      <a:endParaRPr lang="ko-KR" altLang="en-US" sz="2400" dirty="0"/>
                    </a:p>
                  </a:txBody>
                  <a:tcPr marL="121904" marR="121904" marT="60974" marB="60974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dirty="0" smtClean="0"/>
                        <a:t>log(3/3) = 0.000</a:t>
                      </a:r>
                      <a:endParaRPr lang="ko-KR" altLang="en-US" sz="2400" dirty="0"/>
                    </a:p>
                  </a:txBody>
                  <a:tcPr marL="121904" marR="121904" marT="60974" marB="60974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937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dirty="0" err="1" smtClean="0"/>
                        <a:t>호그와트</a:t>
                      </a:r>
                      <a:endParaRPr lang="ko-KR" altLang="en-US" sz="2400" dirty="0"/>
                    </a:p>
                  </a:txBody>
                  <a:tcPr marL="121904" marR="121904" marT="60974" marB="60974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dirty="0" smtClean="0"/>
                        <a:t>log(3/3) = 0.000</a:t>
                      </a:r>
                      <a:endParaRPr lang="ko-KR" altLang="en-US" sz="2400" dirty="0" smtClean="0"/>
                    </a:p>
                  </a:txBody>
                  <a:tcPr marL="121904" marR="121904" marT="60974" marB="60974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937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dirty="0" smtClean="0"/>
                        <a:t>지팡이</a:t>
                      </a:r>
                      <a:endParaRPr lang="ko-KR" altLang="en-US" sz="2400" dirty="0"/>
                    </a:p>
                  </a:txBody>
                  <a:tcPr marL="121904" marR="121904" marT="60974" marB="60974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dirty="0" smtClean="0"/>
                        <a:t>log(3/2) = 0.176</a:t>
                      </a:r>
                      <a:endParaRPr lang="ko-KR" altLang="en-US" sz="2400" dirty="0" smtClean="0"/>
                    </a:p>
                  </a:txBody>
                  <a:tcPr marL="121904" marR="121904" marT="60974" marB="60974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937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dirty="0" err="1" smtClean="0"/>
                        <a:t>성물</a:t>
                      </a:r>
                      <a:endParaRPr lang="ko-KR" altLang="en-US" sz="2400" dirty="0"/>
                    </a:p>
                  </a:txBody>
                  <a:tcPr marL="121904" marR="121904" marT="60974" marB="60974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dirty="0" smtClean="0"/>
                        <a:t>log(3/1) = 0.477</a:t>
                      </a:r>
                      <a:endParaRPr lang="ko-KR" altLang="en-US" sz="2400" dirty="0" smtClean="0"/>
                    </a:p>
                  </a:txBody>
                  <a:tcPr marL="121904" marR="121904" marT="60974" marB="60974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359571" y="4911210"/>
            <a:ext cx="1679781" cy="697788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r>
              <a:rPr lang="ko-KR" altLang="en-US" sz="37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기사</a:t>
            </a:r>
            <a:r>
              <a:rPr lang="en-US" altLang="ko-KR" sz="37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3700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59571" y="5831738"/>
            <a:ext cx="1679781" cy="697788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r>
              <a:rPr lang="ko-KR" altLang="en-US" sz="37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기사</a:t>
            </a:r>
            <a:r>
              <a:rPr lang="en-US" altLang="ko-KR" sz="37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3700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967285" y="4926822"/>
            <a:ext cx="3839927" cy="615696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r>
              <a:rPr lang="en-US" altLang="ko-KR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[0.595, 0.405, 0, 0]</a:t>
            </a:r>
            <a:endParaRPr lang="ko-KR" altLang="en-US" sz="3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967285" y="5872784"/>
            <a:ext cx="5279899" cy="615696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r>
              <a:rPr lang="en-US" altLang="ko-KR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[0.393, 0.210, 0.210, 0.187]</a:t>
            </a:r>
            <a:endParaRPr lang="ko-KR" altLang="en-US" sz="3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727175" y="4911210"/>
            <a:ext cx="3839927" cy="615696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[0, 0, 0, 0]</a:t>
            </a:r>
            <a:endParaRPr lang="ko-KR" altLang="en-US" sz="3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727175" y="5872784"/>
            <a:ext cx="3839927" cy="615696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[0, 0, 0.037, 0.094]</a:t>
            </a:r>
            <a:endParaRPr lang="ko-KR" altLang="en-US" sz="3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오른쪽 화살표 24"/>
          <p:cNvSpPr/>
          <p:nvPr/>
        </p:nvSpPr>
        <p:spPr>
          <a:xfrm>
            <a:off x="7231885" y="6036583"/>
            <a:ext cx="383993" cy="288099"/>
          </a:xfrm>
          <a:prstGeom prst="rightArrow">
            <a:avLst/>
          </a:prstGeom>
          <a:solidFill>
            <a:srgbClr val="D15A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ko-KR" altLang="en-US"/>
          </a:p>
        </p:txBody>
      </p:sp>
      <p:sp>
        <p:nvSpPr>
          <p:cNvPr id="26" name="오른쪽 화살표 25"/>
          <p:cNvSpPr/>
          <p:nvPr/>
        </p:nvSpPr>
        <p:spPr>
          <a:xfrm>
            <a:off x="7231885" y="5116055"/>
            <a:ext cx="383993" cy="288099"/>
          </a:xfrm>
          <a:prstGeom prst="rightArrow">
            <a:avLst/>
          </a:prstGeom>
          <a:solidFill>
            <a:srgbClr val="D15A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4016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-95998" y="1509136"/>
            <a:ext cx="12431086" cy="1152395"/>
          </a:xfrm>
          <a:prstGeom prst="rect">
            <a:avLst/>
          </a:prstGeom>
          <a:solidFill>
            <a:srgbClr val="D15A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spcCol="0" rtlCol="0" anchor="ctr"/>
          <a:lstStyle/>
          <a:p>
            <a:pPr algn="ctr"/>
            <a:endParaRPr lang="ko-KR" altLang="en-US"/>
          </a:p>
        </p:txBody>
      </p:sp>
      <p:sp>
        <p:nvSpPr>
          <p:cNvPr id="7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164676"/>
            <a:ext cx="12190413" cy="768263"/>
          </a:xfrm>
          <a:prstGeom prst="rect">
            <a:avLst/>
          </a:prstGeom>
        </p:spPr>
        <p:txBody>
          <a:bodyPr/>
          <a:lstStyle/>
          <a:p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SVM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Rectangle 3"/>
          <p:cNvSpPr/>
          <p:nvPr/>
        </p:nvSpPr>
        <p:spPr>
          <a:xfrm>
            <a:off x="-48677" y="1059458"/>
            <a:ext cx="12287766" cy="60973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17" tIns="60958" rIns="121917" bIns="6095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527313" y="1839828"/>
            <a:ext cx="11135788" cy="533604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pPr algn="ctr"/>
            <a:r>
              <a:rPr lang="ko-KR" altLang="en-US" sz="27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데이터를 어떤 기준선으로 분류 학습시키는 모델</a:t>
            </a:r>
            <a:endParaRPr lang="ko-KR" altLang="en-US" sz="27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727803" y="3141695"/>
            <a:ext cx="10734809" cy="3169086"/>
          </a:xfrm>
          <a:prstGeom prst="rect">
            <a:avLst/>
          </a:prstGeom>
        </p:spPr>
        <p:txBody>
          <a:bodyPr lIns="121917" tIns="60958" rIns="121917" bIns="60958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900" b="1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Support Vector Machine</a:t>
            </a:r>
            <a:r>
              <a:rPr lang="ko-KR" altLang="en-US" sz="2900" b="1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의 약자</a:t>
            </a:r>
            <a:endParaRPr lang="en-US" altLang="ko-KR" sz="2900" b="1" dirty="0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endParaRPr lang="en-US" altLang="ko-KR" sz="2400" b="1" dirty="0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r>
              <a:rPr lang="en-US" altLang="ko-KR" sz="2900" b="1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SVM</a:t>
            </a:r>
            <a:r>
              <a:rPr lang="ko-KR" altLang="en-US" sz="2900" b="1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은 두 범주를 분류하면서 마진</a:t>
            </a:r>
            <a:r>
              <a:rPr lang="en-US" altLang="ko-KR" sz="2900" b="1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(margin)</a:t>
            </a:r>
            <a:r>
              <a:rPr lang="ko-KR" altLang="en-US" sz="2900" b="1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이 최대화된</a:t>
            </a:r>
            <a:r>
              <a:rPr lang="en-US" altLang="ko-KR" sz="2900" b="1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/>
            </a:r>
            <a:br>
              <a:rPr lang="en-US" altLang="ko-KR" sz="2900" b="1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</a:br>
            <a:r>
              <a:rPr lang="ko-KR" altLang="en-US" sz="2900" b="1" dirty="0" err="1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초평면</a:t>
            </a:r>
            <a:r>
              <a:rPr lang="en-US" altLang="ko-KR" sz="2900" b="1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(hyperplane)</a:t>
            </a:r>
            <a:r>
              <a:rPr lang="ko-KR" altLang="en-US" sz="2900" b="1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을 찾는 기법</a:t>
            </a:r>
            <a:endParaRPr lang="en-US" altLang="ko-KR" sz="2900" b="1" dirty="0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endParaRPr lang="en-US" altLang="ko-KR" sz="2400" b="1" dirty="0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r>
              <a:rPr lang="ko-KR" altLang="en-US" sz="2900" b="1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분류 또는 회귀 분석에 사용 가능한 </a:t>
            </a:r>
            <a:r>
              <a:rPr lang="ko-KR" altLang="en-US" sz="2900" b="1" dirty="0" err="1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초평면의</a:t>
            </a:r>
            <a:r>
              <a:rPr lang="ko-KR" altLang="en-US" sz="2900" b="1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집합으로 구성</a:t>
            </a:r>
            <a:endParaRPr lang="en-US" altLang="ko-KR" sz="2900" b="1" dirty="0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9401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over and End Slide Master">
  <a:themeElements>
    <a:clrScheme name="ALLPPT-COLOR-A14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D15A12"/>
      </a:accent1>
      <a:accent2>
        <a:srgbClr val="D15A12"/>
      </a:accent2>
      <a:accent3>
        <a:srgbClr val="D15A12"/>
      </a:accent3>
      <a:accent4>
        <a:srgbClr val="D15A12"/>
      </a:accent4>
      <a:accent5>
        <a:srgbClr val="D15A12"/>
      </a:accent5>
      <a:accent6>
        <a:srgbClr val="D15A12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tents Slide Master">
  <a:themeElements>
    <a:clrScheme name="ALLPPT-COLOR-A14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D15A12"/>
      </a:accent1>
      <a:accent2>
        <a:srgbClr val="D15A12"/>
      </a:accent2>
      <a:accent3>
        <a:srgbClr val="D15A12"/>
      </a:accent3>
      <a:accent4>
        <a:srgbClr val="D15A12"/>
      </a:accent4>
      <a:accent5>
        <a:srgbClr val="D15A12"/>
      </a:accent5>
      <a:accent6>
        <a:srgbClr val="D15A12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D15A1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Section Break Slide Master">
  <a:themeElements>
    <a:clrScheme name="ALLPPT-COLOR-A14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D15A12"/>
      </a:accent1>
      <a:accent2>
        <a:srgbClr val="D15A12"/>
      </a:accent2>
      <a:accent3>
        <a:srgbClr val="D15A12"/>
      </a:accent3>
      <a:accent4>
        <a:srgbClr val="D15A12"/>
      </a:accent4>
      <a:accent5>
        <a:srgbClr val="D15A12"/>
      </a:accent5>
      <a:accent6>
        <a:srgbClr val="D15A12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2966</TotalTime>
  <Words>626</Words>
  <Application>Microsoft Office PowerPoint</Application>
  <PresentationFormat>사용자 지정</PresentationFormat>
  <Paragraphs>199</Paragraphs>
  <Slides>33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33</vt:i4>
      </vt:variant>
    </vt:vector>
  </HeadingPairs>
  <TitlesOfParts>
    <vt:vector size="44" baseType="lpstr">
      <vt:lpstr>Arial Unicode MS</vt:lpstr>
      <vt:lpstr>맑은 고딕</vt:lpstr>
      <vt:lpstr>맑은 고딕 Semilight</vt:lpstr>
      <vt:lpstr>함초롬돋움</vt:lpstr>
      <vt:lpstr>휴먼모음T</vt:lpstr>
      <vt:lpstr>Arial</vt:lpstr>
      <vt:lpstr>Calibri</vt:lpstr>
      <vt:lpstr>Cambria Math</vt:lpstr>
      <vt:lpstr>Cover and End Slide Master</vt:lpstr>
      <vt:lpstr>Contents Slide Master</vt:lpstr>
      <vt:lpstr>Section Break Slide Master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googleslidesppt.com;allppt.com</dc:creator>
  <cp:lastModifiedBy>ssmoon0828@naver.com</cp:lastModifiedBy>
  <cp:revision>196</cp:revision>
  <dcterms:created xsi:type="dcterms:W3CDTF">2016-12-05T23:26:54Z</dcterms:created>
  <dcterms:modified xsi:type="dcterms:W3CDTF">2018-05-31T16:57:01Z</dcterms:modified>
</cp:coreProperties>
</file>